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oppins"/>
      <p:regular r:id="rId31"/>
      <p:bold r:id="rId32"/>
      <p:italic r:id="rId33"/>
      <p:boldItalic r:id="rId34"/>
    </p:embeddedFont>
    <p:embeddedFont>
      <p:font typeface="Poppins Light"/>
      <p:regular r:id="rId35"/>
      <p:bold r:id="rId36"/>
      <p:italic r:id="rId37"/>
      <p:boldItalic r:id="rId38"/>
    </p:embeddedFont>
    <p:embeddedFont>
      <p:font typeface="Poppins Medium"/>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Medium-bold.fntdata"/><Relationship Id="rId20" Type="http://schemas.openxmlformats.org/officeDocument/2006/relationships/slide" Target="slides/slide15.xml"/><Relationship Id="rId42" Type="http://schemas.openxmlformats.org/officeDocument/2006/relationships/font" Target="fonts/PoppinsMedium-boldItalic.fntdata"/><Relationship Id="rId41" Type="http://schemas.openxmlformats.org/officeDocument/2006/relationships/font" Target="fonts/PoppinsMedium-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oppins-italic.fntdata"/><Relationship Id="rId10" Type="http://schemas.openxmlformats.org/officeDocument/2006/relationships/slide" Target="slides/slide5.xml"/><Relationship Id="rId32" Type="http://schemas.openxmlformats.org/officeDocument/2006/relationships/font" Target="fonts/Poppins-bold.fntdata"/><Relationship Id="rId13" Type="http://schemas.openxmlformats.org/officeDocument/2006/relationships/slide" Target="slides/slide8.xml"/><Relationship Id="rId35" Type="http://schemas.openxmlformats.org/officeDocument/2006/relationships/font" Target="fonts/PoppinsLight-regular.fntdata"/><Relationship Id="rId12" Type="http://schemas.openxmlformats.org/officeDocument/2006/relationships/slide" Target="slides/slide7.xml"/><Relationship Id="rId34" Type="http://schemas.openxmlformats.org/officeDocument/2006/relationships/font" Target="fonts/Poppins-boldItalic.fntdata"/><Relationship Id="rId15" Type="http://schemas.openxmlformats.org/officeDocument/2006/relationships/slide" Target="slides/slide10.xml"/><Relationship Id="rId37" Type="http://schemas.openxmlformats.org/officeDocument/2006/relationships/font" Target="fonts/PoppinsLight-italic.fntdata"/><Relationship Id="rId14" Type="http://schemas.openxmlformats.org/officeDocument/2006/relationships/slide" Target="slides/slide9.xml"/><Relationship Id="rId36" Type="http://schemas.openxmlformats.org/officeDocument/2006/relationships/font" Target="fonts/PoppinsLight-bold.fntdata"/><Relationship Id="rId17" Type="http://schemas.openxmlformats.org/officeDocument/2006/relationships/slide" Target="slides/slide12.xml"/><Relationship Id="rId39" Type="http://schemas.openxmlformats.org/officeDocument/2006/relationships/font" Target="fonts/PoppinsMedium-regular.fntdata"/><Relationship Id="rId16" Type="http://schemas.openxmlformats.org/officeDocument/2006/relationships/slide" Target="slides/slide11.xml"/><Relationship Id="rId38" Type="http://schemas.openxmlformats.org/officeDocument/2006/relationships/font" Target="fonts/Poppins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8502959a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8502959a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8502959a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8502959a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8502959a4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8502959a4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8502959a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8502959a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8502959a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8502959a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8502959a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8502959a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8502959a4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8502959a4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8502959a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8502959a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8502959a4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8502959a4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8502959a4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8502959a4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8502959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8502959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8502959a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8502959a4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8502959a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8502959a4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8502959a4_0_2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48502959a4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8502959a4_0_2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48502959a4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8502959a4_0_3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48502959a4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292af933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292af933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8502959a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8502959a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8502959a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8502959a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8502959a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8502959a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8502959a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8502959a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8502959a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8502959a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8502959a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8502959a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8502959a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8502959a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 name="Shape 51"/>
        <p:cNvGrpSpPr/>
        <p:nvPr/>
      </p:nvGrpSpPr>
      <p:grpSpPr>
        <a:xfrm>
          <a:off x="0" y="0"/>
          <a:ext cx="0" cy="0"/>
          <a:chOff x="0" y="0"/>
          <a:chExt cx="0" cy="0"/>
        </a:xfrm>
      </p:grpSpPr>
      <p:sp>
        <p:nvSpPr>
          <p:cNvPr id="52" name="Google Shape;5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4" name="Google Shape;54;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6" name="Google Shape;56;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20" name="Google Shape;20;p4"/>
          <p:cNvPicPr preferRelativeResize="0"/>
          <p:nvPr/>
        </p:nvPicPr>
        <p:blipFill>
          <a:blip r:embed="rId2">
            <a:alphaModFix/>
          </a:blip>
          <a:stretch>
            <a:fillRect/>
          </a:stretch>
        </p:blipFill>
        <p:spPr>
          <a:xfrm>
            <a:off x="8697875" y="0"/>
            <a:ext cx="446125" cy="4237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pubmed.ncbi.nlm.nih.gov/8699946/" TargetMode="External"/><Relationship Id="rId4" Type="http://schemas.openxmlformats.org/officeDocument/2006/relationships/hyperlink" Target="https://www.ncbi.nlm.nih.gov/pmc/articles/PMC2214855/" TargetMode="External"/><Relationship Id="rId5" Type="http://schemas.openxmlformats.org/officeDocument/2006/relationships/image" Target="../media/image7.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0" Type="http://schemas.openxmlformats.org/officeDocument/2006/relationships/image" Target="../media/image62.gif"/><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11.png"/><Relationship Id="rId5" Type="http://schemas.openxmlformats.org/officeDocument/2006/relationships/image" Target="../media/image59.jpg"/><Relationship Id="rId6" Type="http://schemas.openxmlformats.org/officeDocument/2006/relationships/image" Target="../media/image38.png"/><Relationship Id="rId7" Type="http://schemas.openxmlformats.org/officeDocument/2006/relationships/image" Target="../media/image4.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hyperlink" Target="https://www.ncbi.nlm.nih.gov/pmc/articles/PMC4990127/" TargetMode="External"/><Relationship Id="rId6" Type="http://schemas.openxmlformats.org/officeDocument/2006/relationships/hyperlink" Target="https://link.springer.com/article/10.1007/s00429-018-1810-2" TargetMode="External"/><Relationship Id="rId7" Type="http://schemas.openxmlformats.org/officeDocument/2006/relationships/hyperlink" Target="https://pubmed.ncbi.nlm.nih.gov/28981612/" TargetMode="External"/><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22.png"/><Relationship Id="rId6"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6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33.png"/><Relationship Id="rId6" Type="http://schemas.openxmlformats.org/officeDocument/2006/relationships/image" Target="../media/image29.png"/><Relationship Id="rId7" Type="http://schemas.openxmlformats.org/officeDocument/2006/relationships/image" Target="../media/image45.png"/><Relationship Id="rId8"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50.jpg"/><Relationship Id="rId7" Type="http://schemas.openxmlformats.org/officeDocument/2006/relationships/image" Target="../media/image53.png"/><Relationship Id="rId8"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48.png"/><Relationship Id="rId7"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sci-hub.se/https://pubmed.ncbi.nlm.nih.gov/8699946/" TargetMode="External"/><Relationship Id="rId4" Type="http://schemas.openxmlformats.org/officeDocument/2006/relationships/image" Target="../media/image31.gif"/><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hyperlink" Target="https://www.nature.com/articles/s41598-021-87564-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311708" y="173252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Poppins"/>
              <a:ea typeface="Poppins"/>
              <a:cs typeface="Poppins"/>
              <a:sym typeface="Poppins"/>
            </a:endParaRPr>
          </a:p>
        </p:txBody>
      </p:sp>
      <p:pic>
        <p:nvPicPr>
          <p:cNvPr id="62" name="Google Shape;62;p14"/>
          <p:cNvPicPr preferRelativeResize="0"/>
          <p:nvPr/>
        </p:nvPicPr>
        <p:blipFill>
          <a:blip r:embed="rId3">
            <a:alphaModFix/>
          </a:blip>
          <a:stretch>
            <a:fillRect/>
          </a:stretch>
        </p:blipFill>
        <p:spPr>
          <a:xfrm>
            <a:off x="3709700" y="979225"/>
            <a:ext cx="1724588" cy="1638050"/>
          </a:xfrm>
          <a:prstGeom prst="rect">
            <a:avLst/>
          </a:prstGeom>
          <a:noFill/>
          <a:ln>
            <a:noFill/>
          </a:ln>
        </p:spPr>
      </p:pic>
      <p:sp>
        <p:nvSpPr>
          <p:cNvPr id="63" name="Google Shape;63;p14"/>
          <p:cNvSpPr txBox="1"/>
          <p:nvPr>
            <p:ph idx="4294967295" type="title"/>
          </p:nvPr>
        </p:nvSpPr>
        <p:spPr>
          <a:xfrm>
            <a:off x="311700" y="27615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GB" sz="2420">
                <a:latin typeface="Poppins"/>
                <a:ea typeface="Poppins"/>
                <a:cs typeface="Poppins"/>
                <a:sym typeface="Poppins"/>
              </a:rPr>
              <a:t>VoxelBox Processing Pipeline</a:t>
            </a:r>
            <a:endParaRPr sz="242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nvSpPr>
        <p:spPr>
          <a:xfrm>
            <a:off x="145475" y="154125"/>
            <a:ext cx="852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Denoising</a:t>
            </a:r>
            <a:endParaRPr sz="2400">
              <a:latin typeface="Poppins"/>
              <a:ea typeface="Poppins"/>
              <a:cs typeface="Poppins"/>
              <a:sym typeface="Poppins"/>
            </a:endParaRPr>
          </a:p>
        </p:txBody>
      </p:sp>
      <p:sp>
        <p:nvSpPr>
          <p:cNvPr id="132" name="Google Shape;132;p23"/>
          <p:cNvSpPr txBox="1"/>
          <p:nvPr/>
        </p:nvSpPr>
        <p:spPr>
          <a:xfrm>
            <a:off x="245800" y="736650"/>
            <a:ext cx="8521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We regress noise/nuisance signals/confounders using GLM (General Linear Model) to denoise rs-fMRI based on:</a:t>
            </a:r>
            <a:endParaRPr/>
          </a:p>
          <a:p>
            <a:pPr indent="-317500" lvl="0" marL="457200" rtl="0" algn="l">
              <a:spcBef>
                <a:spcPts val="0"/>
              </a:spcBef>
              <a:spcAft>
                <a:spcPts val="0"/>
              </a:spcAft>
              <a:buSzPts val="1400"/>
              <a:buAutoNum type="arabicPeriod"/>
            </a:pPr>
            <a:r>
              <a:rPr lang="en-GB"/>
              <a:t>Friston24 Motion Confounder Parameters - </a:t>
            </a:r>
            <a:r>
              <a:rPr lang="en-GB" u="sng">
                <a:solidFill>
                  <a:schemeClr val="hlink"/>
                </a:solidFill>
                <a:hlinkClick r:id="rId3"/>
              </a:rPr>
              <a:t>https://pubmed.ncbi.nlm.nih.gov/8699946/</a:t>
            </a:r>
            <a:endParaRPr/>
          </a:p>
          <a:p>
            <a:pPr indent="-317500" lvl="0" marL="457200" rtl="0" algn="l">
              <a:spcBef>
                <a:spcPts val="0"/>
              </a:spcBef>
              <a:spcAft>
                <a:spcPts val="0"/>
              </a:spcAft>
              <a:buSzPts val="1400"/>
              <a:buAutoNum type="arabicPeriod"/>
            </a:pPr>
            <a:r>
              <a:rPr lang="en-GB"/>
              <a:t>Component based Noise Correction (CompCor) - </a:t>
            </a:r>
            <a:r>
              <a:rPr lang="en-GB" u="sng">
                <a:solidFill>
                  <a:schemeClr val="hlink"/>
                </a:solidFill>
                <a:hlinkClick r:id="rId4"/>
              </a:rPr>
              <a:t>https://www.ncbi.nlm.nih.gov/pmc/articles/PMC2214855/</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GB"/>
              <a:t>rs-fMRI is detrended (quadratic) and Band-pass filtered (0.01 Hz - 0.1 Hz) during denoising.</a:t>
            </a:r>
            <a:endParaRPr/>
          </a:p>
        </p:txBody>
      </p:sp>
      <p:pic>
        <p:nvPicPr>
          <p:cNvPr id="133" name="Google Shape;133;p23"/>
          <p:cNvPicPr preferRelativeResize="0"/>
          <p:nvPr/>
        </p:nvPicPr>
        <p:blipFill rotWithShape="1">
          <a:blip r:embed="rId5">
            <a:alphaModFix/>
          </a:blip>
          <a:srcRect b="0" l="0" r="0" t="0"/>
          <a:stretch/>
        </p:blipFill>
        <p:spPr>
          <a:xfrm>
            <a:off x="1262172" y="3229925"/>
            <a:ext cx="2728825" cy="917100"/>
          </a:xfrm>
          <a:prstGeom prst="rect">
            <a:avLst/>
          </a:prstGeom>
          <a:noFill/>
          <a:ln>
            <a:noFill/>
          </a:ln>
        </p:spPr>
      </p:pic>
      <p:sp>
        <p:nvSpPr>
          <p:cNvPr id="134" name="Google Shape;134;p23"/>
          <p:cNvSpPr txBox="1"/>
          <p:nvPr/>
        </p:nvSpPr>
        <p:spPr>
          <a:xfrm>
            <a:off x="1731538" y="4257750"/>
            <a:ext cx="179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Poppins"/>
                <a:ea typeface="Poppins"/>
                <a:cs typeface="Poppins"/>
                <a:sym typeface="Poppins"/>
              </a:rPr>
              <a:t>Confounders</a:t>
            </a:r>
            <a:endParaRPr sz="1200">
              <a:latin typeface="Poppins"/>
              <a:ea typeface="Poppins"/>
              <a:cs typeface="Poppins"/>
              <a:sym typeface="Poppins"/>
            </a:endParaRPr>
          </a:p>
        </p:txBody>
      </p:sp>
      <p:pic>
        <p:nvPicPr>
          <p:cNvPr id="135" name="Google Shape;135;p23"/>
          <p:cNvPicPr preferRelativeResize="0"/>
          <p:nvPr/>
        </p:nvPicPr>
        <p:blipFill rotWithShape="1">
          <a:blip r:embed="rId6">
            <a:alphaModFix/>
          </a:blip>
          <a:srcRect b="2805" l="0" r="7218" t="46275"/>
          <a:stretch/>
        </p:blipFill>
        <p:spPr>
          <a:xfrm>
            <a:off x="4497522" y="3229937"/>
            <a:ext cx="2493951" cy="917100"/>
          </a:xfrm>
          <a:prstGeom prst="rect">
            <a:avLst/>
          </a:prstGeom>
          <a:noFill/>
          <a:ln>
            <a:noFill/>
          </a:ln>
        </p:spPr>
      </p:pic>
      <p:sp>
        <p:nvSpPr>
          <p:cNvPr id="136" name="Google Shape;136;p23"/>
          <p:cNvSpPr txBox="1"/>
          <p:nvPr/>
        </p:nvSpPr>
        <p:spPr>
          <a:xfrm>
            <a:off x="4901845" y="4275348"/>
            <a:ext cx="1746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t>Denoised fMRI</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167000" y="182550"/>
            <a:ext cx="4341000" cy="96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latin typeface="Poppins"/>
                <a:ea typeface="Poppins"/>
                <a:cs typeface="Poppins"/>
                <a:sym typeface="Poppins"/>
              </a:rPr>
              <a:t>Network Mapping</a:t>
            </a:r>
            <a:endParaRPr sz="2000">
              <a:latin typeface="Poppins"/>
              <a:ea typeface="Poppins"/>
              <a:cs typeface="Poppins"/>
              <a:sym typeface="Poppins"/>
            </a:endParaRPr>
          </a:p>
        </p:txBody>
      </p:sp>
      <p:pic>
        <p:nvPicPr>
          <p:cNvPr id="142" name="Google Shape;142;p24"/>
          <p:cNvPicPr preferRelativeResize="0"/>
          <p:nvPr/>
        </p:nvPicPr>
        <p:blipFill>
          <a:blip r:embed="rId3">
            <a:alphaModFix/>
          </a:blip>
          <a:stretch>
            <a:fillRect/>
          </a:stretch>
        </p:blipFill>
        <p:spPr>
          <a:xfrm>
            <a:off x="2663575" y="335712"/>
            <a:ext cx="4233401" cy="4472076"/>
          </a:xfrm>
          <a:prstGeom prst="rect">
            <a:avLst/>
          </a:prstGeom>
          <a:noFill/>
          <a:ln>
            <a:noFill/>
          </a:ln>
        </p:spPr>
      </p:pic>
      <p:pic>
        <p:nvPicPr>
          <p:cNvPr id="143" name="Google Shape;143;p24"/>
          <p:cNvPicPr preferRelativeResize="0"/>
          <p:nvPr/>
        </p:nvPicPr>
        <p:blipFill>
          <a:blip r:embed="rId4">
            <a:alphaModFix/>
          </a:blip>
          <a:stretch>
            <a:fillRect/>
          </a:stretch>
        </p:blipFill>
        <p:spPr>
          <a:xfrm>
            <a:off x="4123225" y="1531250"/>
            <a:ext cx="897562" cy="862725"/>
          </a:xfrm>
          <a:prstGeom prst="rect">
            <a:avLst/>
          </a:prstGeom>
          <a:noFill/>
          <a:ln>
            <a:noFill/>
          </a:ln>
        </p:spPr>
      </p:pic>
      <p:pic>
        <p:nvPicPr>
          <p:cNvPr id="144" name="Google Shape;144;p24"/>
          <p:cNvPicPr preferRelativeResize="0"/>
          <p:nvPr/>
        </p:nvPicPr>
        <p:blipFill>
          <a:blip r:embed="rId5">
            <a:alphaModFix/>
          </a:blip>
          <a:stretch>
            <a:fillRect/>
          </a:stretch>
        </p:blipFill>
        <p:spPr>
          <a:xfrm>
            <a:off x="6231375" y="1139875"/>
            <a:ext cx="858575" cy="862736"/>
          </a:xfrm>
          <a:prstGeom prst="rect">
            <a:avLst/>
          </a:prstGeom>
          <a:noFill/>
          <a:ln>
            <a:noFill/>
          </a:ln>
        </p:spPr>
      </p:pic>
      <p:pic>
        <p:nvPicPr>
          <p:cNvPr id="145" name="Google Shape;145;p24"/>
          <p:cNvPicPr preferRelativeResize="0"/>
          <p:nvPr/>
        </p:nvPicPr>
        <p:blipFill>
          <a:blip r:embed="rId6">
            <a:alphaModFix/>
          </a:blip>
          <a:stretch>
            <a:fillRect/>
          </a:stretch>
        </p:blipFill>
        <p:spPr>
          <a:xfrm>
            <a:off x="6219525" y="2075050"/>
            <a:ext cx="1159651" cy="1122823"/>
          </a:xfrm>
          <a:prstGeom prst="rect">
            <a:avLst/>
          </a:prstGeom>
          <a:noFill/>
          <a:ln>
            <a:noFill/>
          </a:ln>
        </p:spPr>
      </p:pic>
      <p:sp>
        <p:nvSpPr>
          <p:cNvPr id="146" name="Google Shape;146;p24"/>
          <p:cNvSpPr txBox="1"/>
          <p:nvPr/>
        </p:nvSpPr>
        <p:spPr>
          <a:xfrm>
            <a:off x="6691757" y="2742995"/>
            <a:ext cx="68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FFFFFF"/>
                </a:solidFill>
              </a:rPr>
              <a:t>Visual</a:t>
            </a:r>
            <a:endParaRPr sz="1200">
              <a:solidFill>
                <a:srgbClr val="FFFFFF"/>
              </a:solidFill>
            </a:endParaRPr>
          </a:p>
        </p:txBody>
      </p:sp>
      <p:pic>
        <p:nvPicPr>
          <p:cNvPr id="147" name="Google Shape;147;p24"/>
          <p:cNvPicPr preferRelativeResize="0"/>
          <p:nvPr/>
        </p:nvPicPr>
        <p:blipFill rotWithShape="1">
          <a:blip r:embed="rId7">
            <a:alphaModFix/>
          </a:blip>
          <a:srcRect b="0" l="0" r="41290" t="0"/>
          <a:stretch/>
        </p:blipFill>
        <p:spPr>
          <a:xfrm>
            <a:off x="1148025" y="2719000"/>
            <a:ext cx="648824" cy="791117"/>
          </a:xfrm>
          <a:prstGeom prst="rect">
            <a:avLst/>
          </a:prstGeom>
          <a:noFill/>
          <a:ln>
            <a:noFill/>
          </a:ln>
        </p:spPr>
      </p:pic>
      <p:pic>
        <p:nvPicPr>
          <p:cNvPr id="148" name="Google Shape;148;p24"/>
          <p:cNvPicPr preferRelativeResize="0"/>
          <p:nvPr/>
        </p:nvPicPr>
        <p:blipFill rotWithShape="1">
          <a:blip r:embed="rId8">
            <a:alphaModFix/>
          </a:blip>
          <a:srcRect b="11752" l="5487" r="5138" t="4537"/>
          <a:stretch/>
        </p:blipFill>
        <p:spPr>
          <a:xfrm>
            <a:off x="1905800" y="2743000"/>
            <a:ext cx="648825" cy="743125"/>
          </a:xfrm>
          <a:prstGeom prst="rect">
            <a:avLst/>
          </a:prstGeom>
          <a:noFill/>
          <a:ln>
            <a:noFill/>
          </a:ln>
        </p:spPr>
      </p:pic>
      <p:pic>
        <p:nvPicPr>
          <p:cNvPr id="149" name="Google Shape;149;p24"/>
          <p:cNvPicPr preferRelativeResize="0"/>
          <p:nvPr/>
        </p:nvPicPr>
        <p:blipFill>
          <a:blip r:embed="rId9">
            <a:alphaModFix/>
          </a:blip>
          <a:stretch>
            <a:fillRect/>
          </a:stretch>
        </p:blipFill>
        <p:spPr>
          <a:xfrm>
            <a:off x="6155175" y="3671250"/>
            <a:ext cx="1357375" cy="1304676"/>
          </a:xfrm>
          <a:prstGeom prst="rect">
            <a:avLst/>
          </a:prstGeom>
          <a:noFill/>
          <a:ln>
            <a:noFill/>
          </a:ln>
        </p:spPr>
      </p:pic>
      <p:pic>
        <p:nvPicPr>
          <p:cNvPr id="150" name="Google Shape;150;p24"/>
          <p:cNvPicPr preferRelativeResize="0"/>
          <p:nvPr/>
        </p:nvPicPr>
        <p:blipFill>
          <a:blip r:embed="rId10">
            <a:alphaModFix/>
          </a:blip>
          <a:stretch>
            <a:fillRect/>
          </a:stretch>
        </p:blipFill>
        <p:spPr>
          <a:xfrm>
            <a:off x="232800" y="2629613"/>
            <a:ext cx="806274" cy="969899"/>
          </a:xfrm>
          <a:prstGeom prst="rect">
            <a:avLst/>
          </a:prstGeom>
          <a:noFill/>
          <a:ln>
            <a:noFill/>
          </a:ln>
        </p:spPr>
      </p:pic>
      <p:sp>
        <p:nvSpPr>
          <p:cNvPr id="151" name="Google Shape;151;p24"/>
          <p:cNvSpPr txBox="1"/>
          <p:nvPr/>
        </p:nvSpPr>
        <p:spPr>
          <a:xfrm>
            <a:off x="129688" y="2171550"/>
            <a:ext cx="101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oppins"/>
                <a:ea typeface="Poppins"/>
                <a:cs typeface="Poppins"/>
                <a:sym typeface="Poppins"/>
              </a:rPr>
              <a:t>IC</a:t>
            </a:r>
            <a:r>
              <a:rPr lang="en-GB" sz="1000">
                <a:latin typeface="Poppins"/>
                <a:ea typeface="Poppins"/>
                <a:cs typeface="Poppins"/>
                <a:sym typeface="Poppins"/>
              </a:rPr>
              <a:t> components</a:t>
            </a:r>
            <a:endParaRPr sz="1000">
              <a:latin typeface="Poppins"/>
              <a:ea typeface="Poppins"/>
              <a:cs typeface="Poppins"/>
              <a:sym typeface="Poppins"/>
            </a:endParaRPr>
          </a:p>
        </p:txBody>
      </p:sp>
      <p:sp>
        <p:nvSpPr>
          <p:cNvPr id="152" name="Google Shape;152;p24"/>
          <p:cNvSpPr txBox="1"/>
          <p:nvPr/>
        </p:nvSpPr>
        <p:spPr>
          <a:xfrm>
            <a:off x="1039082" y="3599500"/>
            <a:ext cx="1624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Poppins"/>
                <a:ea typeface="Poppins"/>
                <a:cs typeface="Poppins"/>
                <a:sym typeface="Poppins"/>
              </a:rPr>
              <a:t>Ex: </a:t>
            </a:r>
            <a:r>
              <a:rPr lang="en-GB" sz="800">
                <a:latin typeface="Poppins"/>
                <a:ea typeface="Poppins"/>
                <a:cs typeface="Poppins"/>
                <a:sym typeface="Poppins"/>
              </a:rPr>
              <a:t>Independent Components</a:t>
            </a:r>
            <a:br>
              <a:rPr lang="en-GB" sz="800">
                <a:latin typeface="Poppins"/>
                <a:ea typeface="Poppins"/>
                <a:cs typeface="Poppins"/>
                <a:sym typeface="Poppins"/>
              </a:rPr>
            </a:br>
            <a:r>
              <a:rPr lang="en-GB" sz="800">
                <a:latin typeface="Poppins"/>
                <a:ea typeface="Poppins"/>
                <a:cs typeface="Poppins"/>
                <a:sym typeface="Poppins"/>
              </a:rPr>
              <a:t>Matching</a:t>
            </a:r>
            <a:br>
              <a:rPr lang="en-GB" sz="800">
                <a:latin typeface="Poppins"/>
                <a:ea typeface="Poppins"/>
                <a:cs typeface="Poppins"/>
                <a:sym typeface="Poppins"/>
              </a:rPr>
            </a:br>
            <a:r>
              <a:rPr lang="en-GB" sz="800">
                <a:latin typeface="Poppins"/>
                <a:ea typeface="Poppins"/>
                <a:cs typeface="Poppins"/>
                <a:sym typeface="Poppins"/>
              </a:rPr>
              <a:t>Primary Visual and Language Networks</a:t>
            </a:r>
            <a:endParaRPr sz="800">
              <a:latin typeface="Poppins"/>
              <a:ea typeface="Poppins"/>
              <a:cs typeface="Poppins"/>
              <a:sym typeface="Poppins"/>
            </a:endParaRPr>
          </a:p>
        </p:txBody>
      </p:sp>
      <p:sp>
        <p:nvSpPr>
          <p:cNvPr id="153" name="Google Shape;15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1593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a:ea typeface="Poppins"/>
                <a:cs typeface="Poppins"/>
                <a:sym typeface="Poppins"/>
              </a:rPr>
              <a:t>Network Mapping - </a:t>
            </a:r>
            <a:r>
              <a:rPr lang="en-GB">
                <a:latin typeface="Poppins"/>
                <a:ea typeface="Poppins"/>
                <a:cs typeface="Poppins"/>
                <a:sym typeface="Poppins"/>
              </a:rPr>
              <a:t>Atlases</a:t>
            </a:r>
            <a:endParaRPr>
              <a:latin typeface="Poppins"/>
              <a:ea typeface="Poppins"/>
              <a:cs typeface="Poppins"/>
              <a:sym typeface="Poppins"/>
            </a:endParaRPr>
          </a:p>
        </p:txBody>
      </p:sp>
      <p:sp>
        <p:nvSpPr>
          <p:cNvPr id="159" name="Google Shape;159;p25"/>
          <p:cNvSpPr txBox="1"/>
          <p:nvPr>
            <p:ph idx="1" type="body"/>
          </p:nvPr>
        </p:nvSpPr>
        <p:spPr>
          <a:xfrm>
            <a:off x="311700" y="771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1200"/>
              </a:spcBef>
              <a:spcAft>
                <a:spcPts val="1200"/>
              </a:spcAft>
              <a:buNone/>
            </a:pPr>
            <a:r>
              <a:t/>
            </a:r>
            <a:endParaRPr>
              <a:latin typeface="Poppins"/>
              <a:ea typeface="Poppins"/>
              <a:cs typeface="Poppins"/>
              <a:sym typeface="Poppins"/>
            </a:endParaRPr>
          </a:p>
        </p:txBody>
      </p:sp>
      <p:pic>
        <p:nvPicPr>
          <p:cNvPr id="160" name="Google Shape;160;p25"/>
          <p:cNvPicPr preferRelativeResize="0"/>
          <p:nvPr/>
        </p:nvPicPr>
        <p:blipFill>
          <a:blip r:embed="rId3">
            <a:alphaModFix/>
          </a:blip>
          <a:stretch>
            <a:fillRect/>
          </a:stretch>
        </p:blipFill>
        <p:spPr>
          <a:xfrm>
            <a:off x="3357812" y="1043363"/>
            <a:ext cx="2275977" cy="2187617"/>
          </a:xfrm>
          <a:prstGeom prst="rect">
            <a:avLst/>
          </a:prstGeom>
          <a:noFill/>
          <a:ln>
            <a:noFill/>
          </a:ln>
        </p:spPr>
      </p:pic>
      <p:pic>
        <p:nvPicPr>
          <p:cNvPr id="161" name="Google Shape;161;p25"/>
          <p:cNvPicPr preferRelativeResize="0"/>
          <p:nvPr/>
        </p:nvPicPr>
        <p:blipFill>
          <a:blip r:embed="rId4">
            <a:alphaModFix/>
          </a:blip>
          <a:stretch>
            <a:fillRect/>
          </a:stretch>
        </p:blipFill>
        <p:spPr>
          <a:xfrm>
            <a:off x="666375" y="1043375"/>
            <a:ext cx="2275977" cy="2187599"/>
          </a:xfrm>
          <a:prstGeom prst="rect">
            <a:avLst/>
          </a:prstGeom>
          <a:noFill/>
          <a:ln>
            <a:noFill/>
          </a:ln>
        </p:spPr>
      </p:pic>
      <p:sp>
        <p:nvSpPr>
          <p:cNvPr id="162" name="Google Shape;162;p25"/>
          <p:cNvSpPr txBox="1"/>
          <p:nvPr/>
        </p:nvSpPr>
        <p:spPr>
          <a:xfrm>
            <a:off x="585313" y="3451400"/>
            <a:ext cx="2438100" cy="732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GB" sz="1200">
                <a:latin typeface="Poppins Medium"/>
                <a:ea typeface="Poppins Medium"/>
                <a:cs typeface="Poppins Medium"/>
                <a:sym typeface="Poppins Medium"/>
              </a:rPr>
              <a:t>HCP MMP Atlas</a:t>
            </a:r>
            <a:endParaRPr sz="1200">
              <a:latin typeface="Poppins Medium"/>
              <a:ea typeface="Poppins Medium"/>
              <a:cs typeface="Poppins Medium"/>
              <a:sym typeface="Poppins Medium"/>
            </a:endParaRPr>
          </a:p>
          <a:p>
            <a:pPr indent="0" lvl="0" marL="0" rtl="0" algn="ctr">
              <a:spcBef>
                <a:spcPts val="0"/>
              </a:spcBef>
              <a:spcAft>
                <a:spcPts val="0"/>
              </a:spcAft>
              <a:buNone/>
            </a:pPr>
            <a:r>
              <a:rPr lang="en-GB" sz="1000">
                <a:latin typeface="Poppins"/>
                <a:ea typeface="Poppins"/>
                <a:cs typeface="Poppins"/>
                <a:sym typeface="Poppins"/>
              </a:rPr>
              <a:t>(from tb fMRI and rs fMRI of </a:t>
            </a:r>
            <a:endParaRPr sz="1000">
              <a:latin typeface="Poppins"/>
              <a:ea typeface="Poppins"/>
              <a:cs typeface="Poppins"/>
              <a:sym typeface="Poppins"/>
            </a:endParaRPr>
          </a:p>
          <a:p>
            <a:pPr indent="0" lvl="0" marL="0" rtl="0" algn="ctr">
              <a:spcBef>
                <a:spcPts val="0"/>
              </a:spcBef>
              <a:spcAft>
                <a:spcPts val="0"/>
              </a:spcAft>
              <a:buNone/>
            </a:pPr>
            <a:r>
              <a:rPr lang="en-GB" sz="1000">
                <a:latin typeface="Poppins"/>
                <a:ea typeface="Poppins"/>
                <a:cs typeface="Poppins"/>
                <a:sym typeface="Poppins"/>
              </a:rPr>
              <a:t>1200 healthy young adults )</a:t>
            </a:r>
            <a:endParaRPr sz="1000">
              <a:latin typeface="Poppins"/>
              <a:ea typeface="Poppins"/>
              <a:cs typeface="Poppins"/>
              <a:sym typeface="Poppins"/>
            </a:endParaRPr>
          </a:p>
        </p:txBody>
      </p:sp>
      <p:sp>
        <p:nvSpPr>
          <p:cNvPr id="163" name="Google Shape;163;p25"/>
          <p:cNvSpPr txBox="1"/>
          <p:nvPr/>
        </p:nvSpPr>
        <p:spPr>
          <a:xfrm>
            <a:off x="3357750" y="3435950"/>
            <a:ext cx="2276100" cy="732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GB" sz="1200">
                <a:latin typeface="Poppins Medium"/>
                <a:ea typeface="Poppins Medium"/>
                <a:cs typeface="Poppins Medium"/>
                <a:sym typeface="Poppins Medium"/>
              </a:rPr>
              <a:t>SENSAAS Language Atlas</a:t>
            </a:r>
            <a:endParaRPr sz="1200">
              <a:latin typeface="Poppins Medium"/>
              <a:ea typeface="Poppins Medium"/>
              <a:cs typeface="Poppins Medium"/>
              <a:sym typeface="Poppins Medium"/>
            </a:endParaRPr>
          </a:p>
          <a:p>
            <a:pPr indent="0" lvl="0" marL="0" rtl="0" algn="ctr">
              <a:spcBef>
                <a:spcPts val="0"/>
              </a:spcBef>
              <a:spcAft>
                <a:spcPts val="0"/>
              </a:spcAft>
              <a:buClr>
                <a:schemeClr val="dk1"/>
              </a:buClr>
              <a:buSzPts val="1100"/>
              <a:buFont typeface="Arial"/>
              <a:buNone/>
            </a:pPr>
            <a:r>
              <a:rPr lang="en-GB" sz="1000">
                <a:solidFill>
                  <a:schemeClr val="dk1"/>
                </a:solidFill>
                <a:latin typeface="Poppins"/>
                <a:ea typeface="Poppins"/>
                <a:cs typeface="Poppins"/>
                <a:sym typeface="Poppins"/>
              </a:rPr>
              <a:t>(from 144 healthy young adults performing language tasks)</a:t>
            </a:r>
            <a:endParaRPr sz="1200">
              <a:latin typeface="Poppins"/>
              <a:ea typeface="Poppins"/>
              <a:cs typeface="Poppins"/>
              <a:sym typeface="Poppins"/>
            </a:endParaRPr>
          </a:p>
        </p:txBody>
      </p:sp>
      <p:sp>
        <p:nvSpPr>
          <p:cNvPr id="164" name="Google Shape;164;p25"/>
          <p:cNvSpPr txBox="1"/>
          <p:nvPr/>
        </p:nvSpPr>
        <p:spPr>
          <a:xfrm>
            <a:off x="83100" y="4248075"/>
            <a:ext cx="6006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Poppins"/>
                <a:ea typeface="Poppins"/>
                <a:cs typeface="Poppins"/>
                <a:sym typeface="Poppins"/>
              </a:rPr>
              <a:t>References:</a:t>
            </a:r>
            <a:endParaRPr b="1" sz="1000">
              <a:latin typeface="Poppins"/>
              <a:ea typeface="Poppins"/>
              <a:cs typeface="Poppins"/>
              <a:sym typeface="Poppins"/>
            </a:endParaRPr>
          </a:p>
          <a:p>
            <a:pPr indent="-292100" lvl="0" marL="457200" rtl="0" algn="l">
              <a:spcBef>
                <a:spcPts val="0"/>
              </a:spcBef>
              <a:spcAft>
                <a:spcPts val="0"/>
              </a:spcAft>
              <a:buSzPts val="1000"/>
              <a:buFont typeface="Poppins"/>
              <a:buAutoNum type="arabicPeriod"/>
            </a:pPr>
            <a:r>
              <a:rPr lang="en-GB" sz="1000">
                <a:latin typeface="Poppins"/>
                <a:ea typeface="Poppins"/>
                <a:cs typeface="Poppins"/>
                <a:sym typeface="Poppins"/>
              </a:rPr>
              <a:t>HCP MMP: </a:t>
            </a:r>
            <a:r>
              <a:rPr lang="en-GB" sz="1000" u="sng">
                <a:solidFill>
                  <a:schemeClr val="hlink"/>
                </a:solidFill>
                <a:latin typeface="Poppins"/>
                <a:ea typeface="Poppins"/>
                <a:cs typeface="Poppins"/>
                <a:sym typeface="Poppins"/>
                <a:hlinkClick r:id="rId5"/>
              </a:rPr>
              <a:t>https://www.ncbi.nlm.nih.gov/pmc/articles/PMC4990127/</a:t>
            </a:r>
            <a:endParaRPr sz="1000">
              <a:latin typeface="Poppins"/>
              <a:ea typeface="Poppins"/>
              <a:cs typeface="Poppins"/>
              <a:sym typeface="Poppins"/>
            </a:endParaRPr>
          </a:p>
          <a:p>
            <a:pPr indent="-292100" lvl="0" marL="457200" rtl="0" algn="l">
              <a:spcBef>
                <a:spcPts val="0"/>
              </a:spcBef>
              <a:spcAft>
                <a:spcPts val="0"/>
              </a:spcAft>
              <a:buSzPts val="1000"/>
              <a:buFont typeface="Poppins"/>
              <a:buAutoNum type="arabicPeriod"/>
            </a:pPr>
            <a:r>
              <a:rPr lang="en-GB" sz="1000">
                <a:latin typeface="Poppins"/>
                <a:ea typeface="Poppins"/>
                <a:cs typeface="Poppins"/>
                <a:sym typeface="Poppins"/>
              </a:rPr>
              <a:t>SENSAAS: </a:t>
            </a:r>
            <a:r>
              <a:rPr lang="en-GB" sz="1000" u="sng">
                <a:solidFill>
                  <a:schemeClr val="hlink"/>
                </a:solidFill>
                <a:latin typeface="Poppins"/>
                <a:ea typeface="Poppins"/>
                <a:cs typeface="Poppins"/>
                <a:sym typeface="Poppins"/>
                <a:hlinkClick r:id="rId6"/>
              </a:rPr>
              <a:t>https://link.springer.com/article/10.1007/s00429-018-1810-2</a:t>
            </a:r>
            <a:endParaRPr sz="1000">
              <a:latin typeface="Poppins"/>
              <a:ea typeface="Poppins"/>
              <a:cs typeface="Poppins"/>
              <a:sym typeface="Poppins"/>
            </a:endParaRPr>
          </a:p>
          <a:p>
            <a:pPr indent="-292100" lvl="0" marL="457200" rtl="0" algn="l">
              <a:spcBef>
                <a:spcPts val="0"/>
              </a:spcBef>
              <a:spcAft>
                <a:spcPts val="0"/>
              </a:spcAft>
              <a:buSzPts val="1000"/>
              <a:buFont typeface="Poppins"/>
              <a:buAutoNum type="arabicPeriod"/>
            </a:pPr>
            <a:r>
              <a:rPr lang="en-GB" sz="1000">
                <a:latin typeface="Poppins"/>
                <a:ea typeface="Poppins"/>
                <a:cs typeface="Poppins"/>
                <a:sym typeface="Poppins"/>
              </a:rPr>
              <a:t>Schaefer atlas: </a:t>
            </a:r>
            <a:r>
              <a:rPr lang="en-GB" sz="1000" u="sng">
                <a:solidFill>
                  <a:schemeClr val="accent5"/>
                </a:solidFill>
                <a:latin typeface="Poppins"/>
                <a:ea typeface="Poppins"/>
                <a:cs typeface="Poppins"/>
                <a:sym typeface="Poppins"/>
                <a:hlinkClick r:id="rId7">
                  <a:extLst>
                    <a:ext uri="{A12FA001-AC4F-418D-AE19-62706E023703}">
                      <ahyp:hlinkClr val="tx"/>
                    </a:ext>
                  </a:extLst>
                </a:hlinkClick>
              </a:rPr>
              <a:t>https://pubmed.ncbi.nlm.nih.gov/28981612/</a:t>
            </a:r>
            <a:endParaRPr sz="1000">
              <a:latin typeface="Poppins"/>
              <a:ea typeface="Poppins"/>
              <a:cs typeface="Poppins"/>
              <a:sym typeface="Poppins"/>
            </a:endParaRPr>
          </a:p>
        </p:txBody>
      </p:sp>
      <p:sp>
        <p:nvSpPr>
          <p:cNvPr id="165" name="Google Shape;165;p25"/>
          <p:cNvSpPr txBox="1"/>
          <p:nvPr/>
        </p:nvSpPr>
        <p:spPr>
          <a:xfrm>
            <a:off x="5971850" y="3435950"/>
            <a:ext cx="2438100" cy="732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GB" sz="1200">
                <a:latin typeface="Poppins Medium"/>
                <a:ea typeface="Poppins Medium"/>
                <a:cs typeface="Poppins Medium"/>
                <a:sym typeface="Poppins Medium"/>
              </a:rPr>
              <a:t>Schaefer Atlas</a:t>
            </a:r>
            <a:endParaRPr sz="1200">
              <a:latin typeface="Poppins Medium"/>
              <a:ea typeface="Poppins Medium"/>
              <a:cs typeface="Poppins Medium"/>
              <a:sym typeface="Poppins Medium"/>
            </a:endParaRPr>
          </a:p>
          <a:p>
            <a:pPr indent="0" lvl="0" marL="0" rtl="0" algn="ctr">
              <a:spcBef>
                <a:spcPts val="0"/>
              </a:spcBef>
              <a:spcAft>
                <a:spcPts val="0"/>
              </a:spcAft>
              <a:buClr>
                <a:schemeClr val="dk1"/>
              </a:buClr>
              <a:buSzPts val="1100"/>
              <a:buFont typeface="Arial"/>
              <a:buNone/>
            </a:pPr>
            <a:r>
              <a:rPr lang="en-GB" sz="1000">
                <a:solidFill>
                  <a:schemeClr val="dk1"/>
                </a:solidFill>
                <a:latin typeface="Poppins"/>
                <a:ea typeface="Poppins"/>
                <a:cs typeface="Poppins"/>
                <a:sym typeface="Poppins"/>
              </a:rPr>
              <a:t>(from rs-fMRI data of 1489 young adults)</a:t>
            </a:r>
            <a:endParaRPr sz="1200">
              <a:latin typeface="Poppins"/>
              <a:ea typeface="Poppins"/>
              <a:cs typeface="Poppins"/>
              <a:sym typeface="Poppins"/>
            </a:endParaRPr>
          </a:p>
        </p:txBody>
      </p:sp>
      <p:pic>
        <p:nvPicPr>
          <p:cNvPr id="166" name="Google Shape;166;p25"/>
          <p:cNvPicPr preferRelativeResize="0"/>
          <p:nvPr/>
        </p:nvPicPr>
        <p:blipFill>
          <a:blip r:embed="rId8">
            <a:alphaModFix/>
          </a:blip>
          <a:stretch>
            <a:fillRect/>
          </a:stretch>
        </p:blipFill>
        <p:spPr>
          <a:xfrm>
            <a:off x="6029350" y="1043350"/>
            <a:ext cx="2275999" cy="21876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nvSpPr>
        <p:spPr>
          <a:xfrm>
            <a:off x="92175" y="120825"/>
            <a:ext cx="1599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Network Mapping</a:t>
            </a:r>
            <a:endParaRPr sz="2400">
              <a:latin typeface="Poppins"/>
              <a:ea typeface="Poppins"/>
              <a:cs typeface="Poppins"/>
              <a:sym typeface="Poppins"/>
            </a:endParaRPr>
          </a:p>
        </p:txBody>
      </p:sp>
      <p:pic>
        <p:nvPicPr>
          <p:cNvPr id="172" name="Google Shape;172;p26"/>
          <p:cNvPicPr preferRelativeResize="0"/>
          <p:nvPr/>
        </p:nvPicPr>
        <p:blipFill>
          <a:blip r:embed="rId3">
            <a:alphaModFix/>
          </a:blip>
          <a:stretch>
            <a:fillRect/>
          </a:stretch>
        </p:blipFill>
        <p:spPr>
          <a:xfrm>
            <a:off x="2981442" y="0"/>
            <a:ext cx="5657858"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nvSpPr>
        <p:spPr>
          <a:xfrm>
            <a:off x="92175" y="80825"/>
            <a:ext cx="231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Network Mapping</a:t>
            </a:r>
            <a:endParaRPr sz="2400">
              <a:latin typeface="Poppins"/>
              <a:ea typeface="Poppins"/>
              <a:cs typeface="Poppins"/>
              <a:sym typeface="Poppins"/>
            </a:endParaRPr>
          </a:p>
        </p:txBody>
      </p:sp>
      <p:pic>
        <p:nvPicPr>
          <p:cNvPr id="178" name="Google Shape;178;p27"/>
          <p:cNvPicPr preferRelativeResize="0"/>
          <p:nvPr/>
        </p:nvPicPr>
        <p:blipFill>
          <a:blip r:embed="rId3">
            <a:alphaModFix/>
          </a:blip>
          <a:stretch>
            <a:fillRect/>
          </a:stretch>
        </p:blipFill>
        <p:spPr>
          <a:xfrm>
            <a:off x="2455389" y="0"/>
            <a:ext cx="620976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nvSpPr>
        <p:spPr>
          <a:xfrm>
            <a:off x="92175" y="80825"/>
            <a:ext cx="855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Network Mapping - Language Lateralization</a:t>
            </a:r>
            <a:endParaRPr sz="2400">
              <a:latin typeface="Poppins"/>
              <a:ea typeface="Poppins"/>
              <a:cs typeface="Poppins"/>
              <a:sym typeface="Poppins"/>
            </a:endParaRPr>
          </a:p>
        </p:txBody>
      </p:sp>
      <p:pic>
        <p:nvPicPr>
          <p:cNvPr id="184" name="Google Shape;184;p28"/>
          <p:cNvPicPr preferRelativeResize="0"/>
          <p:nvPr/>
        </p:nvPicPr>
        <p:blipFill rotWithShape="1">
          <a:blip r:embed="rId3">
            <a:alphaModFix/>
          </a:blip>
          <a:srcRect b="0" l="0" r="0" t="28540"/>
          <a:stretch/>
        </p:blipFill>
        <p:spPr>
          <a:xfrm>
            <a:off x="2642538" y="2609387"/>
            <a:ext cx="1701174" cy="1778176"/>
          </a:xfrm>
          <a:prstGeom prst="rect">
            <a:avLst/>
          </a:prstGeom>
          <a:noFill/>
          <a:ln>
            <a:noFill/>
          </a:ln>
        </p:spPr>
      </p:pic>
      <p:pic>
        <p:nvPicPr>
          <p:cNvPr id="185" name="Google Shape;185;p28"/>
          <p:cNvPicPr preferRelativeResize="0"/>
          <p:nvPr/>
        </p:nvPicPr>
        <p:blipFill rotWithShape="1">
          <a:blip r:embed="rId4">
            <a:alphaModFix/>
          </a:blip>
          <a:srcRect b="0" l="0" r="0" t="29418"/>
          <a:stretch/>
        </p:blipFill>
        <p:spPr>
          <a:xfrm>
            <a:off x="4760525" y="2609387"/>
            <a:ext cx="1722362" cy="1778176"/>
          </a:xfrm>
          <a:prstGeom prst="rect">
            <a:avLst/>
          </a:prstGeom>
          <a:noFill/>
          <a:ln>
            <a:noFill/>
          </a:ln>
        </p:spPr>
      </p:pic>
      <p:sp>
        <p:nvSpPr>
          <p:cNvPr id="186" name="Google Shape;186;p28"/>
          <p:cNvSpPr txBox="1"/>
          <p:nvPr/>
        </p:nvSpPr>
        <p:spPr>
          <a:xfrm>
            <a:off x="1212463" y="3298388"/>
            <a:ext cx="1287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Language - Left Hemisphere</a:t>
            </a:r>
            <a:endParaRPr/>
          </a:p>
        </p:txBody>
      </p:sp>
      <p:sp>
        <p:nvSpPr>
          <p:cNvPr id="187" name="Google Shape;187;p28"/>
          <p:cNvSpPr txBox="1"/>
          <p:nvPr/>
        </p:nvSpPr>
        <p:spPr>
          <a:xfrm>
            <a:off x="6643938" y="3298375"/>
            <a:ext cx="1287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Language - Right Hemisphere</a:t>
            </a:r>
            <a:endParaRPr/>
          </a:p>
        </p:txBody>
      </p:sp>
      <p:pic>
        <p:nvPicPr>
          <p:cNvPr id="188" name="Google Shape;188;p28"/>
          <p:cNvPicPr preferRelativeResize="0"/>
          <p:nvPr/>
        </p:nvPicPr>
        <p:blipFill rotWithShape="1">
          <a:blip r:embed="rId5">
            <a:alphaModFix/>
          </a:blip>
          <a:srcRect b="0" l="0" r="0" t="30362"/>
          <a:stretch/>
        </p:blipFill>
        <p:spPr>
          <a:xfrm>
            <a:off x="2642525" y="817488"/>
            <a:ext cx="1701174" cy="1732889"/>
          </a:xfrm>
          <a:prstGeom prst="rect">
            <a:avLst/>
          </a:prstGeom>
          <a:noFill/>
          <a:ln>
            <a:noFill/>
          </a:ln>
        </p:spPr>
      </p:pic>
      <p:pic>
        <p:nvPicPr>
          <p:cNvPr id="189" name="Google Shape;189;p28"/>
          <p:cNvPicPr preferRelativeResize="0"/>
          <p:nvPr/>
        </p:nvPicPr>
        <p:blipFill rotWithShape="1">
          <a:blip r:embed="rId6">
            <a:alphaModFix/>
          </a:blip>
          <a:srcRect b="0" l="0" r="0" t="30357"/>
          <a:stretch/>
        </p:blipFill>
        <p:spPr>
          <a:xfrm>
            <a:off x="4771113" y="817481"/>
            <a:ext cx="1701174" cy="1732922"/>
          </a:xfrm>
          <a:prstGeom prst="rect">
            <a:avLst/>
          </a:prstGeom>
          <a:noFill/>
          <a:ln>
            <a:noFill/>
          </a:ln>
        </p:spPr>
      </p:pic>
      <p:sp>
        <p:nvSpPr>
          <p:cNvPr id="190" name="Google Shape;190;p28"/>
          <p:cNvSpPr txBox="1"/>
          <p:nvPr/>
        </p:nvSpPr>
        <p:spPr>
          <a:xfrm>
            <a:off x="1212450" y="837325"/>
            <a:ext cx="12876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Mask activations in Left Hemisphere using Left Hemisphere mask</a:t>
            </a:r>
            <a:endParaRPr/>
          </a:p>
        </p:txBody>
      </p:sp>
      <p:sp>
        <p:nvSpPr>
          <p:cNvPr id="191" name="Google Shape;191;p28"/>
          <p:cNvSpPr txBox="1"/>
          <p:nvPr/>
        </p:nvSpPr>
        <p:spPr>
          <a:xfrm>
            <a:off x="6643925" y="837325"/>
            <a:ext cx="12876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Mask activations in Right Hemisphere using Right Hemisphere mask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nvSpPr>
        <p:spPr>
          <a:xfrm>
            <a:off x="92175" y="80825"/>
            <a:ext cx="855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Network Mapping - Language Lateralization</a:t>
            </a:r>
            <a:endParaRPr sz="2400">
              <a:latin typeface="Poppins"/>
              <a:ea typeface="Poppins"/>
              <a:cs typeface="Poppins"/>
              <a:sym typeface="Poppins"/>
            </a:endParaRPr>
          </a:p>
        </p:txBody>
      </p:sp>
      <p:sp>
        <p:nvSpPr>
          <p:cNvPr id="197" name="Google Shape;197;p29"/>
          <p:cNvSpPr txBox="1"/>
          <p:nvPr/>
        </p:nvSpPr>
        <p:spPr>
          <a:xfrm>
            <a:off x="202675" y="853675"/>
            <a:ext cx="3991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Dynamic Laterality Index (DynLI)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Get Time-series of Language-related ROIs and </a:t>
            </a:r>
            <a:r>
              <a:rPr lang="en-GB"/>
              <a:t>calculate</a:t>
            </a:r>
            <a:r>
              <a:rPr lang="en-GB"/>
              <a:t> dynamic laterality index on the connectivity time series between both Left </a:t>
            </a:r>
            <a:r>
              <a:rPr lang="en-GB"/>
              <a:t>and</a:t>
            </a:r>
            <a:r>
              <a:rPr lang="en-GB"/>
              <a:t> Right hemispheres to quantify laterality based on connectivity association, integration, and </a:t>
            </a:r>
            <a:r>
              <a:rPr lang="en-GB"/>
              <a:t>segregation</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8" name="Google Shape;198;p29"/>
          <p:cNvPicPr preferRelativeResize="0"/>
          <p:nvPr/>
        </p:nvPicPr>
        <p:blipFill>
          <a:blip r:embed="rId3">
            <a:alphaModFix/>
          </a:blip>
          <a:stretch>
            <a:fillRect/>
          </a:stretch>
        </p:blipFill>
        <p:spPr>
          <a:xfrm>
            <a:off x="4328775" y="634925"/>
            <a:ext cx="4690273" cy="43581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 name="Shape 202"/>
        <p:cNvGrpSpPr/>
        <p:nvPr/>
      </p:nvGrpSpPr>
      <p:grpSpPr>
        <a:xfrm>
          <a:off x="0" y="0"/>
          <a:ext cx="0" cy="0"/>
          <a:chOff x="0" y="0"/>
          <a:chExt cx="0" cy="0"/>
        </a:xfrm>
      </p:grpSpPr>
      <p:sp>
        <p:nvSpPr>
          <p:cNvPr id="203" name="Google Shape;203;p30"/>
          <p:cNvSpPr txBox="1"/>
          <p:nvPr/>
        </p:nvSpPr>
        <p:spPr>
          <a:xfrm>
            <a:off x="92175" y="80825"/>
            <a:ext cx="855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Network Mapping - Language Lateralization</a:t>
            </a:r>
            <a:endParaRPr sz="2400">
              <a:latin typeface="Poppins"/>
              <a:ea typeface="Poppins"/>
              <a:cs typeface="Poppins"/>
              <a:sym typeface="Poppins"/>
            </a:endParaRPr>
          </a:p>
        </p:txBody>
      </p:sp>
      <p:pic>
        <p:nvPicPr>
          <p:cNvPr id="204" name="Google Shape;204;p30"/>
          <p:cNvPicPr preferRelativeResize="0"/>
          <p:nvPr/>
        </p:nvPicPr>
        <p:blipFill>
          <a:blip r:embed="rId3">
            <a:alphaModFix/>
          </a:blip>
          <a:stretch>
            <a:fillRect/>
          </a:stretch>
        </p:blipFill>
        <p:spPr>
          <a:xfrm>
            <a:off x="2536463" y="2019300"/>
            <a:ext cx="3667125" cy="704850"/>
          </a:xfrm>
          <a:prstGeom prst="rect">
            <a:avLst/>
          </a:prstGeom>
          <a:noFill/>
          <a:ln>
            <a:noFill/>
          </a:ln>
        </p:spPr>
      </p:pic>
      <p:sp>
        <p:nvSpPr>
          <p:cNvPr id="205" name="Google Shape;205;p30"/>
          <p:cNvSpPr txBox="1"/>
          <p:nvPr/>
        </p:nvSpPr>
        <p:spPr>
          <a:xfrm>
            <a:off x="1224150" y="3070575"/>
            <a:ext cx="669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a:t>
            </a:r>
            <a:r>
              <a:rPr baseline="-25000" lang="en-GB"/>
              <a:t>sum of intensities</a:t>
            </a:r>
            <a:r>
              <a:rPr lang="en-GB"/>
              <a:t> = Sum of all active voxel values from Left Hemisphere Language</a:t>
            </a:r>
            <a:endParaRPr/>
          </a:p>
          <a:p>
            <a:pPr indent="0" lvl="0" marL="0" rtl="0" algn="l">
              <a:spcBef>
                <a:spcPts val="0"/>
              </a:spcBef>
              <a:spcAft>
                <a:spcPts val="0"/>
              </a:spcAft>
              <a:buClr>
                <a:schemeClr val="dk1"/>
              </a:buClr>
              <a:buSzPts val="1100"/>
              <a:buFont typeface="Arial"/>
              <a:buNone/>
            </a:pPr>
            <a:r>
              <a:rPr lang="en-GB">
                <a:solidFill>
                  <a:schemeClr val="dk1"/>
                </a:solidFill>
              </a:rPr>
              <a:t>R</a:t>
            </a:r>
            <a:r>
              <a:rPr baseline="-25000" lang="en-GB">
                <a:solidFill>
                  <a:schemeClr val="dk1"/>
                </a:solidFill>
              </a:rPr>
              <a:t>sum of intensities</a:t>
            </a:r>
            <a:r>
              <a:rPr lang="en-GB">
                <a:solidFill>
                  <a:schemeClr val="dk1"/>
                </a:solidFill>
              </a:rPr>
              <a:t> = Sum of all active voxel values from Right Hemisphere Language</a:t>
            </a:r>
            <a:endParaRPr/>
          </a:p>
        </p:txBody>
      </p:sp>
      <p:sp>
        <p:nvSpPr>
          <p:cNvPr id="206" name="Google Shape;206;p30"/>
          <p:cNvSpPr txBox="1"/>
          <p:nvPr/>
        </p:nvSpPr>
        <p:spPr>
          <a:xfrm>
            <a:off x="202675" y="853675"/>
            <a:ext cx="28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Current Approach: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 name="Shape 210"/>
        <p:cNvGrpSpPr/>
        <p:nvPr/>
      </p:nvGrpSpPr>
      <p:grpSpPr>
        <a:xfrm>
          <a:off x="0" y="0"/>
          <a:ext cx="0" cy="0"/>
          <a:chOff x="0" y="0"/>
          <a:chExt cx="0" cy="0"/>
        </a:xfrm>
      </p:grpSpPr>
      <p:sp>
        <p:nvSpPr>
          <p:cNvPr id="211" name="Google Shape;211;p31"/>
          <p:cNvSpPr txBox="1"/>
          <p:nvPr/>
        </p:nvSpPr>
        <p:spPr>
          <a:xfrm>
            <a:off x="92175" y="80825"/>
            <a:ext cx="855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Network Mapping - Language Lateralization</a:t>
            </a:r>
            <a:endParaRPr sz="2400">
              <a:latin typeface="Poppins"/>
              <a:ea typeface="Poppins"/>
              <a:cs typeface="Poppins"/>
              <a:sym typeface="Poppins"/>
            </a:endParaRPr>
          </a:p>
        </p:txBody>
      </p:sp>
      <p:sp>
        <p:nvSpPr>
          <p:cNvPr id="212" name="Google Shape;212;p31"/>
          <p:cNvSpPr txBox="1"/>
          <p:nvPr/>
        </p:nvSpPr>
        <p:spPr>
          <a:xfrm>
            <a:off x="202675" y="853675"/>
            <a:ext cx="5299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Alternative Methods we’re looking into: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 Voxel Mirrored Homotopic Connectivity (VMHC):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Voxel-mirrored homotopic connectivity (VMHC) is a method of rs-fMRI used to analyze functional homotopy between two hemispheres. The synchrony in patterns of spontaneous activity between homotopic regions in each hemisphere is an important feature of the functional structure of the brain. The VMHC is designed to directly compare the interhemispheric resting-state functional connectivity.</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3" name="Google Shape;213;p31"/>
          <p:cNvPicPr preferRelativeResize="0"/>
          <p:nvPr/>
        </p:nvPicPr>
        <p:blipFill rotWithShape="1">
          <a:blip r:embed="rId3">
            <a:alphaModFix/>
          </a:blip>
          <a:srcRect b="0" l="0" r="0" t="30714"/>
          <a:stretch/>
        </p:blipFill>
        <p:spPr>
          <a:xfrm>
            <a:off x="6099140" y="2658401"/>
            <a:ext cx="2279135" cy="2248525"/>
          </a:xfrm>
          <a:prstGeom prst="rect">
            <a:avLst/>
          </a:prstGeom>
          <a:noFill/>
          <a:ln>
            <a:noFill/>
          </a:ln>
        </p:spPr>
      </p:pic>
      <p:pic>
        <p:nvPicPr>
          <p:cNvPr id="214" name="Google Shape;214;p31"/>
          <p:cNvPicPr preferRelativeResize="0"/>
          <p:nvPr/>
        </p:nvPicPr>
        <p:blipFill>
          <a:blip r:embed="rId4">
            <a:alphaModFix/>
          </a:blip>
          <a:stretch>
            <a:fillRect/>
          </a:stretch>
        </p:blipFill>
        <p:spPr>
          <a:xfrm>
            <a:off x="5932562" y="714875"/>
            <a:ext cx="2612301" cy="1863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8" name="Shape 218"/>
        <p:cNvGrpSpPr/>
        <p:nvPr/>
      </p:nvGrpSpPr>
      <p:grpSpPr>
        <a:xfrm>
          <a:off x="0" y="0"/>
          <a:ext cx="0" cy="0"/>
          <a:chOff x="0" y="0"/>
          <a:chExt cx="0" cy="0"/>
        </a:xfrm>
      </p:grpSpPr>
      <p:sp>
        <p:nvSpPr>
          <p:cNvPr id="219" name="Google Shape;219;p32"/>
          <p:cNvSpPr txBox="1"/>
          <p:nvPr/>
        </p:nvSpPr>
        <p:spPr>
          <a:xfrm>
            <a:off x="92175" y="80825"/>
            <a:ext cx="855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Network Mapping - Language Lateralization</a:t>
            </a:r>
            <a:endParaRPr sz="2400">
              <a:latin typeface="Poppins"/>
              <a:ea typeface="Poppins"/>
              <a:cs typeface="Poppins"/>
              <a:sym typeface="Poppins"/>
            </a:endParaRPr>
          </a:p>
        </p:txBody>
      </p:sp>
      <p:sp>
        <p:nvSpPr>
          <p:cNvPr id="220" name="Google Shape;220;p32"/>
          <p:cNvSpPr txBox="1"/>
          <p:nvPr/>
        </p:nvSpPr>
        <p:spPr>
          <a:xfrm>
            <a:off x="202675" y="853675"/>
            <a:ext cx="5299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Alternative Methods we’re looking into: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3. Arcuate Fasciculus Tract-based Lateralization: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Methods:</a:t>
            </a:r>
            <a:br>
              <a:rPr lang="en-GB"/>
            </a:br>
            <a:r>
              <a:rPr lang="en-GB"/>
              <a:t>1. Number of Fibers/Fiber Count</a:t>
            </a:r>
            <a:endParaRPr/>
          </a:p>
          <a:p>
            <a:pPr indent="0" lvl="0" marL="0" rtl="0" algn="l">
              <a:spcBef>
                <a:spcPts val="0"/>
              </a:spcBef>
              <a:spcAft>
                <a:spcPts val="0"/>
              </a:spcAft>
              <a:buNone/>
            </a:pPr>
            <a:r>
              <a:rPr lang="en-GB"/>
              <a:t>2. Volume of Fibers</a:t>
            </a:r>
            <a:endParaRPr/>
          </a:p>
          <a:p>
            <a:pPr indent="0" lvl="0" marL="0" rtl="0" algn="l">
              <a:spcBef>
                <a:spcPts val="0"/>
              </a:spcBef>
              <a:spcAft>
                <a:spcPts val="0"/>
              </a:spcAft>
              <a:buNone/>
            </a:pPr>
            <a:r>
              <a:rPr lang="en-GB"/>
              <a:t>3. Density of Fibers</a:t>
            </a:r>
            <a:endParaRPr/>
          </a:p>
          <a:p>
            <a:pPr indent="0" lvl="0" marL="0" rtl="0" algn="l">
              <a:spcBef>
                <a:spcPts val="0"/>
              </a:spcBef>
              <a:spcAft>
                <a:spcPts val="0"/>
              </a:spcAft>
              <a:buNone/>
            </a:pPr>
            <a:r>
              <a:rPr lang="en-GB"/>
              <a:t>4. Fractional Anisotropy (FA) of Fibers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1" name="Google Shape;221;p32"/>
          <p:cNvPicPr preferRelativeResize="0"/>
          <p:nvPr/>
        </p:nvPicPr>
        <p:blipFill>
          <a:blip r:embed="rId3">
            <a:alphaModFix/>
          </a:blip>
          <a:stretch>
            <a:fillRect/>
          </a:stretch>
        </p:blipFill>
        <p:spPr>
          <a:xfrm>
            <a:off x="4409875" y="1200050"/>
            <a:ext cx="4532374" cy="3094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145475" y="154125"/>
            <a:ext cx="3099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rs-fMRI </a:t>
            </a:r>
            <a:br>
              <a:rPr lang="en-GB" sz="2400">
                <a:latin typeface="Poppins"/>
                <a:ea typeface="Poppins"/>
                <a:cs typeface="Poppins"/>
                <a:sym typeface="Poppins"/>
              </a:rPr>
            </a:br>
            <a:r>
              <a:rPr lang="en-GB" sz="2400">
                <a:latin typeface="Poppins"/>
                <a:ea typeface="Poppins"/>
                <a:cs typeface="Poppins"/>
                <a:sym typeface="Poppins"/>
              </a:rPr>
              <a:t>Processing</a:t>
            </a:r>
            <a:br>
              <a:rPr lang="en-GB" sz="2400">
                <a:latin typeface="Poppins"/>
                <a:ea typeface="Poppins"/>
                <a:cs typeface="Poppins"/>
                <a:sym typeface="Poppins"/>
              </a:rPr>
            </a:br>
            <a:r>
              <a:rPr lang="en-GB" sz="2400">
                <a:latin typeface="Poppins"/>
                <a:ea typeface="Poppins"/>
                <a:cs typeface="Poppins"/>
                <a:sym typeface="Poppins"/>
              </a:rPr>
              <a:t>Pipeline</a:t>
            </a:r>
            <a:endParaRPr sz="2400">
              <a:latin typeface="Poppins"/>
              <a:ea typeface="Poppins"/>
              <a:cs typeface="Poppins"/>
              <a:sym typeface="Poppins"/>
            </a:endParaRPr>
          </a:p>
        </p:txBody>
      </p:sp>
      <p:pic>
        <p:nvPicPr>
          <p:cNvPr id="69" name="Google Shape;69;p15"/>
          <p:cNvPicPr preferRelativeResize="0"/>
          <p:nvPr/>
        </p:nvPicPr>
        <p:blipFill>
          <a:blip r:embed="rId3">
            <a:alphaModFix/>
          </a:blip>
          <a:stretch>
            <a:fillRect/>
          </a:stretch>
        </p:blipFill>
        <p:spPr>
          <a:xfrm>
            <a:off x="2024759" y="0"/>
            <a:ext cx="6667013"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 name="Shape 225"/>
        <p:cNvGrpSpPr/>
        <p:nvPr/>
      </p:nvGrpSpPr>
      <p:grpSpPr>
        <a:xfrm>
          <a:off x="0" y="0"/>
          <a:ext cx="0" cy="0"/>
          <a:chOff x="0" y="0"/>
          <a:chExt cx="0" cy="0"/>
        </a:xfrm>
      </p:grpSpPr>
      <p:sp>
        <p:nvSpPr>
          <p:cNvPr id="226" name="Google Shape;226;p33"/>
          <p:cNvSpPr txBox="1"/>
          <p:nvPr/>
        </p:nvSpPr>
        <p:spPr>
          <a:xfrm>
            <a:off x="92175" y="80825"/>
            <a:ext cx="855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Network Mapping - Language Lateralization</a:t>
            </a:r>
            <a:endParaRPr sz="2400">
              <a:latin typeface="Poppins"/>
              <a:ea typeface="Poppins"/>
              <a:cs typeface="Poppins"/>
              <a:sym typeface="Poppins"/>
            </a:endParaRPr>
          </a:p>
        </p:txBody>
      </p:sp>
      <p:sp>
        <p:nvSpPr>
          <p:cNvPr id="227" name="Google Shape;227;p33"/>
          <p:cNvSpPr txBox="1"/>
          <p:nvPr/>
        </p:nvSpPr>
        <p:spPr>
          <a:xfrm>
            <a:off x="202675" y="853675"/>
            <a:ext cx="8555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Alternative Methods we’re looking into: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4. Inter and Intra-hemispheric Connectivity: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Lateralization based on intra-and-inter hemispheric connectivity of </a:t>
            </a:r>
            <a:r>
              <a:rPr lang="en-GB"/>
              <a:t>language related ROIs:</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8" name="Google Shape;228;p33"/>
          <p:cNvPicPr preferRelativeResize="0"/>
          <p:nvPr/>
        </p:nvPicPr>
        <p:blipFill>
          <a:blip r:embed="rId3">
            <a:alphaModFix/>
          </a:blip>
          <a:stretch>
            <a:fillRect/>
          </a:stretch>
        </p:blipFill>
        <p:spPr>
          <a:xfrm>
            <a:off x="2815613" y="4222750"/>
            <a:ext cx="2882817" cy="554100"/>
          </a:xfrm>
          <a:prstGeom prst="rect">
            <a:avLst/>
          </a:prstGeom>
          <a:noFill/>
          <a:ln>
            <a:noFill/>
          </a:ln>
        </p:spPr>
      </p:pic>
      <p:pic>
        <p:nvPicPr>
          <p:cNvPr id="229" name="Google Shape;229;p33"/>
          <p:cNvPicPr preferRelativeResize="0"/>
          <p:nvPr/>
        </p:nvPicPr>
        <p:blipFill>
          <a:blip r:embed="rId4">
            <a:alphaModFix/>
          </a:blip>
          <a:stretch>
            <a:fillRect/>
          </a:stretch>
        </p:blipFill>
        <p:spPr>
          <a:xfrm>
            <a:off x="2705000" y="2316975"/>
            <a:ext cx="3104050" cy="596625"/>
          </a:xfrm>
          <a:prstGeom prst="rect">
            <a:avLst/>
          </a:prstGeom>
          <a:noFill/>
          <a:ln>
            <a:noFill/>
          </a:ln>
        </p:spPr>
      </p:pic>
      <p:pic>
        <p:nvPicPr>
          <p:cNvPr id="230" name="Google Shape;230;p33"/>
          <p:cNvPicPr preferRelativeResize="0"/>
          <p:nvPr/>
        </p:nvPicPr>
        <p:blipFill>
          <a:blip r:embed="rId5">
            <a:alphaModFix/>
          </a:blip>
          <a:stretch>
            <a:fillRect/>
          </a:stretch>
        </p:blipFill>
        <p:spPr>
          <a:xfrm>
            <a:off x="2364375" y="3163400"/>
            <a:ext cx="3667125" cy="70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sp>
        <p:nvSpPr>
          <p:cNvPr id="235" name="Google Shape;235;p34"/>
          <p:cNvSpPr txBox="1"/>
          <p:nvPr/>
        </p:nvSpPr>
        <p:spPr>
          <a:xfrm>
            <a:off x="92175" y="80825"/>
            <a:ext cx="855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Network Mapping - Language Lateralization</a:t>
            </a:r>
            <a:endParaRPr sz="2400">
              <a:latin typeface="Poppins"/>
              <a:ea typeface="Poppins"/>
              <a:cs typeface="Poppins"/>
              <a:sym typeface="Poppins"/>
            </a:endParaRPr>
          </a:p>
        </p:txBody>
      </p:sp>
      <p:sp>
        <p:nvSpPr>
          <p:cNvPr id="236" name="Google Shape;236;p34"/>
          <p:cNvSpPr txBox="1"/>
          <p:nvPr/>
        </p:nvSpPr>
        <p:spPr>
          <a:xfrm>
            <a:off x="202675" y="853675"/>
            <a:ext cx="8298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Alternative Methods we’re looking into: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5. Machine Learning-based Connectivity Analysis for Lateralization: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Projecting connectivity features of Language-related ROIs to embeddings from which connectivity similarity can be used to derive lateralization.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7" name="Google Shape;237;p34"/>
          <p:cNvPicPr preferRelativeResize="0"/>
          <p:nvPr/>
        </p:nvPicPr>
        <p:blipFill>
          <a:blip r:embed="rId3">
            <a:alphaModFix/>
          </a:blip>
          <a:stretch>
            <a:fillRect/>
          </a:stretch>
        </p:blipFill>
        <p:spPr>
          <a:xfrm>
            <a:off x="1876512" y="3127901"/>
            <a:ext cx="5390976" cy="1666400"/>
          </a:xfrm>
          <a:prstGeom prst="rect">
            <a:avLst/>
          </a:prstGeom>
          <a:noFill/>
          <a:ln>
            <a:noFill/>
          </a:ln>
        </p:spPr>
      </p:pic>
      <p:sp>
        <p:nvSpPr>
          <p:cNvPr id="238" name="Google Shape;238;p34"/>
          <p:cNvSpPr txBox="1"/>
          <p:nvPr/>
        </p:nvSpPr>
        <p:spPr>
          <a:xfrm>
            <a:off x="2577775" y="3127900"/>
            <a:ext cx="1512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t>Left Language Connectivity</a:t>
            </a:r>
            <a:endParaRPr sz="1000"/>
          </a:p>
        </p:txBody>
      </p:sp>
      <p:sp>
        <p:nvSpPr>
          <p:cNvPr id="239" name="Google Shape;239;p34"/>
          <p:cNvSpPr txBox="1"/>
          <p:nvPr/>
        </p:nvSpPr>
        <p:spPr>
          <a:xfrm>
            <a:off x="3496375" y="4650900"/>
            <a:ext cx="1512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t>Right</a:t>
            </a:r>
            <a:r>
              <a:rPr lang="en-GB" sz="1000"/>
              <a:t> Language Connectivity</a:t>
            </a:r>
            <a:endParaRPr sz="1000"/>
          </a:p>
        </p:txBody>
      </p:sp>
      <p:sp>
        <p:nvSpPr>
          <p:cNvPr id="240" name="Google Shape;240;p34"/>
          <p:cNvSpPr txBox="1"/>
          <p:nvPr/>
        </p:nvSpPr>
        <p:spPr>
          <a:xfrm>
            <a:off x="464900" y="4126450"/>
            <a:ext cx="1512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t>Language Connectivity</a:t>
            </a:r>
            <a:endParaRPr sz="1000"/>
          </a:p>
        </p:txBody>
      </p:sp>
      <p:sp>
        <p:nvSpPr>
          <p:cNvPr id="241" name="Google Shape;241;p34"/>
          <p:cNvSpPr txBox="1"/>
          <p:nvPr/>
        </p:nvSpPr>
        <p:spPr>
          <a:xfrm>
            <a:off x="6153900" y="3159525"/>
            <a:ext cx="1512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t>Left Lateral</a:t>
            </a:r>
            <a:endParaRPr sz="1000"/>
          </a:p>
        </p:txBody>
      </p:sp>
      <p:sp>
        <p:nvSpPr>
          <p:cNvPr id="242" name="Google Shape;242;p34"/>
          <p:cNvSpPr txBox="1"/>
          <p:nvPr/>
        </p:nvSpPr>
        <p:spPr>
          <a:xfrm>
            <a:off x="5340250" y="4650900"/>
            <a:ext cx="1512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t>Right </a:t>
            </a:r>
            <a:r>
              <a:rPr lang="en-GB" sz="1000"/>
              <a:t>Lateral</a:t>
            </a:r>
            <a:endParaRPr sz="1000"/>
          </a:p>
        </p:txBody>
      </p:sp>
      <p:sp>
        <p:nvSpPr>
          <p:cNvPr id="243" name="Google Shape;243;p34"/>
          <p:cNvSpPr txBox="1"/>
          <p:nvPr/>
        </p:nvSpPr>
        <p:spPr>
          <a:xfrm>
            <a:off x="4090075" y="3664000"/>
            <a:ext cx="1512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t>Bi</a:t>
            </a:r>
            <a:r>
              <a:rPr lang="en-GB" sz="1000"/>
              <a:t>Lateral</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184675" y="-84850"/>
            <a:ext cx="3154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EB Garamond"/>
              <a:buNone/>
            </a:pPr>
            <a:r>
              <a:rPr lang="en-GB" sz="2300">
                <a:latin typeface="Poppins"/>
                <a:ea typeface="Poppins"/>
                <a:cs typeface="Poppins"/>
                <a:sym typeface="Poppins"/>
              </a:rPr>
              <a:t>dMRI Processing</a:t>
            </a:r>
            <a:endParaRPr sz="2300">
              <a:latin typeface="Poppins"/>
              <a:ea typeface="Poppins"/>
              <a:cs typeface="Poppins"/>
              <a:sym typeface="Poppins"/>
            </a:endParaRPr>
          </a:p>
        </p:txBody>
      </p:sp>
      <p:sp>
        <p:nvSpPr>
          <p:cNvPr id="249" name="Google Shape;249;p35"/>
          <p:cNvSpPr/>
          <p:nvPr/>
        </p:nvSpPr>
        <p:spPr>
          <a:xfrm>
            <a:off x="324000" y="761712"/>
            <a:ext cx="1498200" cy="3261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Denoising</a:t>
            </a:r>
            <a:endParaRPr sz="1100">
              <a:latin typeface="Poppins"/>
              <a:ea typeface="Poppins"/>
              <a:cs typeface="Poppins"/>
              <a:sym typeface="Poppins"/>
            </a:endParaRPr>
          </a:p>
        </p:txBody>
      </p:sp>
      <p:sp>
        <p:nvSpPr>
          <p:cNvPr id="250" name="Google Shape;250;p35"/>
          <p:cNvSpPr/>
          <p:nvPr/>
        </p:nvSpPr>
        <p:spPr>
          <a:xfrm>
            <a:off x="324000" y="1408767"/>
            <a:ext cx="1498200" cy="3261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Gibb’s correction</a:t>
            </a:r>
            <a:endParaRPr sz="1100">
              <a:latin typeface="Poppins"/>
              <a:ea typeface="Poppins"/>
              <a:cs typeface="Poppins"/>
              <a:sym typeface="Poppins"/>
            </a:endParaRPr>
          </a:p>
        </p:txBody>
      </p:sp>
      <p:sp>
        <p:nvSpPr>
          <p:cNvPr id="251" name="Google Shape;251;p35"/>
          <p:cNvSpPr/>
          <p:nvPr/>
        </p:nvSpPr>
        <p:spPr>
          <a:xfrm>
            <a:off x="324000" y="2055823"/>
            <a:ext cx="1498200" cy="5871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B0 susceptibility distortion correction</a:t>
            </a:r>
            <a:endParaRPr sz="1100">
              <a:latin typeface="Poppins"/>
              <a:ea typeface="Poppins"/>
              <a:cs typeface="Poppins"/>
              <a:sym typeface="Poppins"/>
            </a:endParaRPr>
          </a:p>
        </p:txBody>
      </p:sp>
      <p:sp>
        <p:nvSpPr>
          <p:cNvPr id="252" name="Google Shape;252;p35"/>
          <p:cNvSpPr/>
          <p:nvPr/>
        </p:nvSpPr>
        <p:spPr>
          <a:xfrm>
            <a:off x="324000" y="2922505"/>
            <a:ext cx="1498200" cy="3201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Motion correction</a:t>
            </a:r>
            <a:endParaRPr sz="1100">
              <a:latin typeface="Poppins"/>
              <a:ea typeface="Poppins"/>
              <a:cs typeface="Poppins"/>
              <a:sym typeface="Poppins"/>
            </a:endParaRPr>
          </a:p>
        </p:txBody>
      </p:sp>
      <p:sp>
        <p:nvSpPr>
          <p:cNvPr id="253" name="Google Shape;253;p35"/>
          <p:cNvSpPr/>
          <p:nvPr/>
        </p:nvSpPr>
        <p:spPr>
          <a:xfrm>
            <a:off x="324000" y="3427613"/>
            <a:ext cx="1498200" cy="3201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Eddy correction</a:t>
            </a:r>
            <a:endParaRPr sz="1100">
              <a:latin typeface="Poppins"/>
              <a:ea typeface="Poppins"/>
              <a:cs typeface="Poppins"/>
              <a:sym typeface="Poppins"/>
            </a:endParaRPr>
          </a:p>
        </p:txBody>
      </p:sp>
      <p:sp>
        <p:nvSpPr>
          <p:cNvPr id="254" name="Google Shape;254;p35"/>
          <p:cNvSpPr/>
          <p:nvPr/>
        </p:nvSpPr>
        <p:spPr>
          <a:xfrm>
            <a:off x="324000" y="3961106"/>
            <a:ext cx="1498200" cy="3201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Bias correction</a:t>
            </a:r>
            <a:endParaRPr sz="1100">
              <a:latin typeface="Poppins"/>
              <a:ea typeface="Poppins"/>
              <a:cs typeface="Poppins"/>
              <a:sym typeface="Poppins"/>
            </a:endParaRPr>
          </a:p>
        </p:txBody>
      </p:sp>
      <p:sp>
        <p:nvSpPr>
          <p:cNvPr id="255" name="Google Shape;255;p35"/>
          <p:cNvSpPr/>
          <p:nvPr/>
        </p:nvSpPr>
        <p:spPr>
          <a:xfrm>
            <a:off x="324000" y="4521508"/>
            <a:ext cx="1498200" cy="3858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Brain mask estimation</a:t>
            </a:r>
            <a:endParaRPr sz="1100">
              <a:latin typeface="Poppins"/>
              <a:ea typeface="Poppins"/>
              <a:cs typeface="Poppins"/>
              <a:sym typeface="Poppins"/>
            </a:endParaRPr>
          </a:p>
        </p:txBody>
      </p:sp>
      <p:sp>
        <p:nvSpPr>
          <p:cNvPr id="256" name="Google Shape;256;p35"/>
          <p:cNvSpPr txBox="1"/>
          <p:nvPr/>
        </p:nvSpPr>
        <p:spPr>
          <a:xfrm>
            <a:off x="1878163" y="720762"/>
            <a:ext cx="15510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chemeClr val="dk1"/>
                </a:solidFill>
                <a:latin typeface="Poppins Light"/>
                <a:ea typeface="Poppins Light"/>
                <a:cs typeface="Poppins Light"/>
                <a:sym typeface="Poppins Light"/>
              </a:rPr>
              <a:t>Removes Random noise, boosts SNR</a:t>
            </a:r>
            <a:endParaRPr sz="1100">
              <a:latin typeface="Poppins Light"/>
              <a:ea typeface="Poppins Light"/>
              <a:cs typeface="Poppins Light"/>
              <a:sym typeface="Poppins Light"/>
            </a:endParaRPr>
          </a:p>
        </p:txBody>
      </p:sp>
      <p:cxnSp>
        <p:nvCxnSpPr>
          <p:cNvPr id="257" name="Google Shape;257;p35"/>
          <p:cNvCxnSpPr>
            <a:stCxn id="249" idx="2"/>
            <a:endCxn id="250" idx="0"/>
          </p:cNvCxnSpPr>
          <p:nvPr/>
        </p:nvCxnSpPr>
        <p:spPr>
          <a:xfrm>
            <a:off x="1073100" y="1087812"/>
            <a:ext cx="0" cy="321000"/>
          </a:xfrm>
          <a:prstGeom prst="straightConnector1">
            <a:avLst/>
          </a:prstGeom>
          <a:noFill/>
          <a:ln cap="flat" cmpd="sng" w="9525">
            <a:solidFill>
              <a:schemeClr val="dk1"/>
            </a:solidFill>
            <a:prstDash val="solid"/>
            <a:miter lim="800000"/>
            <a:headEnd len="sm" w="sm" type="none"/>
            <a:tailEnd len="med" w="med" type="triangle"/>
          </a:ln>
        </p:spPr>
      </p:cxnSp>
      <p:cxnSp>
        <p:nvCxnSpPr>
          <p:cNvPr id="258" name="Google Shape;258;p35"/>
          <p:cNvCxnSpPr/>
          <p:nvPr/>
        </p:nvCxnSpPr>
        <p:spPr>
          <a:xfrm>
            <a:off x="1073054" y="1735022"/>
            <a:ext cx="0" cy="321000"/>
          </a:xfrm>
          <a:prstGeom prst="straightConnector1">
            <a:avLst/>
          </a:prstGeom>
          <a:noFill/>
          <a:ln cap="flat" cmpd="sng" w="9525">
            <a:solidFill>
              <a:schemeClr val="dk1"/>
            </a:solidFill>
            <a:prstDash val="solid"/>
            <a:miter lim="800000"/>
            <a:headEnd len="sm" w="sm" type="none"/>
            <a:tailEnd len="med" w="med" type="triangle"/>
          </a:ln>
        </p:spPr>
      </p:cxnSp>
      <p:cxnSp>
        <p:nvCxnSpPr>
          <p:cNvPr id="259" name="Google Shape;259;p35"/>
          <p:cNvCxnSpPr>
            <a:stCxn id="251" idx="2"/>
            <a:endCxn id="252" idx="0"/>
          </p:cNvCxnSpPr>
          <p:nvPr/>
        </p:nvCxnSpPr>
        <p:spPr>
          <a:xfrm>
            <a:off x="1073100" y="2642923"/>
            <a:ext cx="0" cy="279600"/>
          </a:xfrm>
          <a:prstGeom prst="straightConnector1">
            <a:avLst/>
          </a:prstGeom>
          <a:noFill/>
          <a:ln cap="flat" cmpd="sng" w="9525">
            <a:solidFill>
              <a:schemeClr val="dk1"/>
            </a:solidFill>
            <a:prstDash val="solid"/>
            <a:miter lim="800000"/>
            <a:headEnd len="sm" w="sm" type="none"/>
            <a:tailEnd len="med" w="med" type="triangle"/>
          </a:ln>
        </p:spPr>
      </p:cxnSp>
      <p:cxnSp>
        <p:nvCxnSpPr>
          <p:cNvPr id="260" name="Google Shape;260;p35"/>
          <p:cNvCxnSpPr>
            <a:stCxn id="252" idx="2"/>
            <a:endCxn id="253" idx="0"/>
          </p:cNvCxnSpPr>
          <p:nvPr/>
        </p:nvCxnSpPr>
        <p:spPr>
          <a:xfrm>
            <a:off x="1073100" y="3242605"/>
            <a:ext cx="0" cy="185100"/>
          </a:xfrm>
          <a:prstGeom prst="straightConnector1">
            <a:avLst/>
          </a:prstGeom>
          <a:noFill/>
          <a:ln cap="flat" cmpd="sng" w="9525">
            <a:solidFill>
              <a:schemeClr val="dk1"/>
            </a:solidFill>
            <a:prstDash val="solid"/>
            <a:miter lim="800000"/>
            <a:headEnd len="sm" w="sm" type="none"/>
            <a:tailEnd len="med" w="med" type="triangle"/>
          </a:ln>
        </p:spPr>
      </p:cxnSp>
      <p:cxnSp>
        <p:nvCxnSpPr>
          <p:cNvPr id="261" name="Google Shape;261;p35"/>
          <p:cNvCxnSpPr>
            <a:stCxn id="253" idx="2"/>
            <a:endCxn id="254" idx="0"/>
          </p:cNvCxnSpPr>
          <p:nvPr/>
        </p:nvCxnSpPr>
        <p:spPr>
          <a:xfrm>
            <a:off x="1073100" y="3747713"/>
            <a:ext cx="0" cy="213300"/>
          </a:xfrm>
          <a:prstGeom prst="straightConnector1">
            <a:avLst/>
          </a:prstGeom>
          <a:noFill/>
          <a:ln cap="flat" cmpd="sng" w="9525">
            <a:solidFill>
              <a:schemeClr val="dk1"/>
            </a:solidFill>
            <a:prstDash val="solid"/>
            <a:miter lim="800000"/>
            <a:headEnd len="sm" w="sm" type="none"/>
            <a:tailEnd len="med" w="med" type="triangle"/>
          </a:ln>
        </p:spPr>
      </p:cxnSp>
      <p:cxnSp>
        <p:nvCxnSpPr>
          <p:cNvPr id="262" name="Google Shape;262;p35"/>
          <p:cNvCxnSpPr>
            <a:stCxn id="254" idx="2"/>
            <a:endCxn id="255" idx="0"/>
          </p:cNvCxnSpPr>
          <p:nvPr/>
        </p:nvCxnSpPr>
        <p:spPr>
          <a:xfrm>
            <a:off x="1073100" y="4281206"/>
            <a:ext cx="0" cy="240300"/>
          </a:xfrm>
          <a:prstGeom prst="straightConnector1">
            <a:avLst/>
          </a:prstGeom>
          <a:noFill/>
          <a:ln cap="flat" cmpd="sng" w="9525">
            <a:solidFill>
              <a:schemeClr val="dk1"/>
            </a:solidFill>
            <a:prstDash val="solid"/>
            <a:miter lim="800000"/>
            <a:headEnd len="sm" w="sm" type="none"/>
            <a:tailEnd len="med" w="med" type="triangle"/>
          </a:ln>
        </p:spPr>
      </p:cxnSp>
      <p:sp>
        <p:nvSpPr>
          <p:cNvPr id="263" name="Google Shape;263;p35"/>
          <p:cNvSpPr txBox="1"/>
          <p:nvPr/>
        </p:nvSpPr>
        <p:spPr>
          <a:xfrm>
            <a:off x="1878163" y="1367826"/>
            <a:ext cx="13845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chemeClr val="dk1"/>
                </a:solidFill>
                <a:latin typeface="Poppins Light"/>
                <a:ea typeface="Poppins Light"/>
                <a:cs typeface="Poppins Light"/>
                <a:sym typeface="Poppins Light"/>
              </a:rPr>
              <a:t>Removes Gibb’s ringing artefacts</a:t>
            </a:r>
            <a:endParaRPr sz="1100">
              <a:latin typeface="Poppins Light"/>
              <a:ea typeface="Poppins Light"/>
              <a:cs typeface="Poppins Light"/>
              <a:sym typeface="Poppins Light"/>
            </a:endParaRPr>
          </a:p>
        </p:txBody>
      </p:sp>
      <p:sp>
        <p:nvSpPr>
          <p:cNvPr id="264" name="Google Shape;264;p35"/>
          <p:cNvSpPr txBox="1"/>
          <p:nvPr/>
        </p:nvSpPr>
        <p:spPr>
          <a:xfrm>
            <a:off x="1878175" y="2104100"/>
            <a:ext cx="16896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chemeClr val="dk1"/>
                </a:solidFill>
                <a:latin typeface="Poppins Light"/>
                <a:ea typeface="Poppins Light"/>
                <a:cs typeface="Poppins Light"/>
                <a:sym typeface="Poppins Light"/>
              </a:rPr>
              <a:t>Corrects susceptibility and EPI distortions</a:t>
            </a:r>
            <a:endParaRPr sz="1100">
              <a:latin typeface="Poppins Light"/>
              <a:ea typeface="Poppins Light"/>
              <a:cs typeface="Poppins Light"/>
              <a:sym typeface="Poppins Light"/>
            </a:endParaRPr>
          </a:p>
        </p:txBody>
      </p:sp>
      <p:sp>
        <p:nvSpPr>
          <p:cNvPr id="265" name="Google Shape;265;p35"/>
          <p:cNvSpPr txBox="1"/>
          <p:nvPr/>
        </p:nvSpPr>
        <p:spPr>
          <a:xfrm>
            <a:off x="1878181" y="2892650"/>
            <a:ext cx="18492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chemeClr val="dk1"/>
                </a:solidFill>
                <a:latin typeface="Poppins Light"/>
                <a:ea typeface="Poppins Light"/>
                <a:cs typeface="Poppins Light"/>
                <a:sym typeface="Poppins Light"/>
              </a:rPr>
              <a:t>Corrects movement distortion</a:t>
            </a:r>
            <a:endParaRPr sz="1100">
              <a:latin typeface="Poppins Light"/>
              <a:ea typeface="Poppins Light"/>
              <a:cs typeface="Poppins Light"/>
              <a:sym typeface="Poppins Light"/>
            </a:endParaRPr>
          </a:p>
        </p:txBody>
      </p:sp>
      <p:sp>
        <p:nvSpPr>
          <p:cNvPr id="266" name="Google Shape;266;p35"/>
          <p:cNvSpPr txBox="1"/>
          <p:nvPr/>
        </p:nvSpPr>
        <p:spPr>
          <a:xfrm>
            <a:off x="1878163" y="3383666"/>
            <a:ext cx="18492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chemeClr val="dk1"/>
                </a:solidFill>
                <a:latin typeface="Poppins Light"/>
                <a:ea typeface="Poppins Light"/>
                <a:cs typeface="Poppins Light"/>
                <a:sym typeface="Poppins Light"/>
              </a:rPr>
              <a:t>Corrects Eddy-current distortions</a:t>
            </a:r>
            <a:endParaRPr sz="1100">
              <a:latin typeface="Poppins Light"/>
              <a:ea typeface="Poppins Light"/>
              <a:cs typeface="Poppins Light"/>
              <a:sym typeface="Poppins Light"/>
            </a:endParaRPr>
          </a:p>
        </p:txBody>
      </p:sp>
      <p:sp>
        <p:nvSpPr>
          <p:cNvPr id="267" name="Google Shape;267;p35"/>
          <p:cNvSpPr txBox="1"/>
          <p:nvPr/>
        </p:nvSpPr>
        <p:spPr>
          <a:xfrm>
            <a:off x="1878174" y="4197428"/>
            <a:ext cx="21021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chemeClr val="dk1"/>
                </a:solidFill>
                <a:latin typeface="Poppins Light"/>
                <a:ea typeface="Poppins Light"/>
                <a:cs typeface="Poppins Light"/>
                <a:sym typeface="Poppins Light"/>
              </a:rPr>
              <a:t>Improves brain mask estimation by removing </a:t>
            </a:r>
            <a:r>
              <a:rPr lang="en-GB" sz="1100">
                <a:latin typeface="Poppins Light"/>
                <a:ea typeface="Poppins Light"/>
                <a:cs typeface="Poppins Light"/>
                <a:sym typeface="Poppins Light"/>
              </a:rPr>
              <a:t> </a:t>
            </a:r>
            <a:r>
              <a:rPr lang="en-GB" sz="1100">
                <a:solidFill>
                  <a:schemeClr val="dk1"/>
                </a:solidFill>
                <a:latin typeface="Poppins Light"/>
                <a:ea typeface="Poppins Light"/>
                <a:cs typeface="Poppins Light"/>
                <a:sym typeface="Poppins Light"/>
              </a:rPr>
              <a:t>strong bias fields</a:t>
            </a:r>
            <a:endParaRPr sz="1100">
              <a:latin typeface="Poppins Light"/>
              <a:ea typeface="Poppins Light"/>
              <a:cs typeface="Poppins Light"/>
              <a:sym typeface="Poppins Light"/>
            </a:endParaRPr>
          </a:p>
        </p:txBody>
      </p:sp>
      <p:grpSp>
        <p:nvGrpSpPr>
          <p:cNvPr id="268" name="Google Shape;268;p35"/>
          <p:cNvGrpSpPr/>
          <p:nvPr/>
        </p:nvGrpSpPr>
        <p:grpSpPr>
          <a:xfrm>
            <a:off x="3813346" y="175337"/>
            <a:ext cx="2933668" cy="869484"/>
            <a:chOff x="3724839" y="256155"/>
            <a:chExt cx="6983261" cy="2477164"/>
          </a:xfrm>
        </p:grpSpPr>
        <p:pic>
          <p:nvPicPr>
            <p:cNvPr id="269" name="Google Shape;269;p35"/>
            <p:cNvPicPr preferRelativeResize="0"/>
            <p:nvPr/>
          </p:nvPicPr>
          <p:blipFill rotWithShape="1">
            <a:blip r:embed="rId3">
              <a:alphaModFix/>
            </a:blip>
            <a:srcRect b="0" l="0" r="34781" t="0"/>
            <a:stretch/>
          </p:blipFill>
          <p:spPr>
            <a:xfrm>
              <a:off x="3724839" y="256155"/>
              <a:ext cx="4475063" cy="2477164"/>
            </a:xfrm>
            <a:prstGeom prst="rect">
              <a:avLst/>
            </a:prstGeom>
            <a:noFill/>
            <a:ln>
              <a:noFill/>
            </a:ln>
          </p:spPr>
        </p:pic>
        <p:pic>
          <p:nvPicPr>
            <p:cNvPr id="270" name="Google Shape;270;p35"/>
            <p:cNvPicPr preferRelativeResize="0"/>
            <p:nvPr/>
          </p:nvPicPr>
          <p:blipFill rotWithShape="1">
            <a:blip r:embed="rId3">
              <a:alphaModFix/>
            </a:blip>
            <a:srcRect b="0" l="66411" r="0" t="0"/>
            <a:stretch/>
          </p:blipFill>
          <p:spPr>
            <a:xfrm>
              <a:off x="8403371" y="256155"/>
              <a:ext cx="2304729" cy="2477164"/>
            </a:xfrm>
            <a:prstGeom prst="rect">
              <a:avLst/>
            </a:prstGeom>
            <a:noFill/>
            <a:ln>
              <a:noFill/>
            </a:ln>
          </p:spPr>
        </p:pic>
      </p:grpSp>
      <p:pic>
        <p:nvPicPr>
          <p:cNvPr id="271" name="Google Shape;271;p35"/>
          <p:cNvPicPr preferRelativeResize="0"/>
          <p:nvPr/>
        </p:nvPicPr>
        <p:blipFill rotWithShape="1">
          <a:blip r:embed="rId4">
            <a:alphaModFix/>
          </a:blip>
          <a:srcRect b="0" l="0" r="0" t="0"/>
          <a:stretch/>
        </p:blipFill>
        <p:spPr>
          <a:xfrm>
            <a:off x="6139550" y="1093352"/>
            <a:ext cx="2933674" cy="956936"/>
          </a:xfrm>
          <a:prstGeom prst="rect">
            <a:avLst/>
          </a:prstGeom>
          <a:noFill/>
          <a:ln>
            <a:noFill/>
          </a:ln>
        </p:spPr>
      </p:pic>
      <p:pic>
        <p:nvPicPr>
          <p:cNvPr id="272" name="Google Shape;272;p35"/>
          <p:cNvPicPr preferRelativeResize="0"/>
          <p:nvPr/>
        </p:nvPicPr>
        <p:blipFill rotWithShape="1">
          <a:blip r:embed="rId5">
            <a:alphaModFix/>
          </a:blip>
          <a:srcRect b="0" l="615" r="50145" t="0"/>
          <a:stretch/>
        </p:blipFill>
        <p:spPr>
          <a:xfrm>
            <a:off x="3863025" y="1998650"/>
            <a:ext cx="2076200" cy="956950"/>
          </a:xfrm>
          <a:prstGeom prst="rect">
            <a:avLst/>
          </a:prstGeom>
          <a:noFill/>
          <a:ln>
            <a:noFill/>
          </a:ln>
        </p:spPr>
      </p:pic>
      <p:pic>
        <p:nvPicPr>
          <p:cNvPr id="273" name="Google Shape;273;p35"/>
          <p:cNvPicPr preferRelativeResize="0"/>
          <p:nvPr/>
        </p:nvPicPr>
        <p:blipFill rotWithShape="1">
          <a:blip r:embed="rId6">
            <a:alphaModFix/>
          </a:blip>
          <a:srcRect b="0" l="0" r="0" t="0"/>
          <a:stretch/>
        </p:blipFill>
        <p:spPr>
          <a:xfrm>
            <a:off x="3863025" y="3427775"/>
            <a:ext cx="2076200" cy="994200"/>
          </a:xfrm>
          <a:prstGeom prst="rect">
            <a:avLst/>
          </a:prstGeom>
          <a:noFill/>
          <a:ln>
            <a:noFill/>
          </a:ln>
        </p:spPr>
      </p:pic>
      <p:pic>
        <p:nvPicPr>
          <p:cNvPr id="274" name="Google Shape;274;p35"/>
          <p:cNvPicPr preferRelativeResize="0"/>
          <p:nvPr/>
        </p:nvPicPr>
        <p:blipFill rotWithShape="1">
          <a:blip r:embed="rId7">
            <a:alphaModFix/>
          </a:blip>
          <a:srcRect b="0" l="2997" r="0" t="0"/>
          <a:stretch/>
        </p:blipFill>
        <p:spPr>
          <a:xfrm>
            <a:off x="6139550" y="2571750"/>
            <a:ext cx="2933675" cy="1049800"/>
          </a:xfrm>
          <a:prstGeom prst="rect">
            <a:avLst/>
          </a:prstGeom>
          <a:noFill/>
          <a:ln>
            <a:noFill/>
          </a:ln>
        </p:spPr>
      </p:pic>
      <p:pic>
        <p:nvPicPr>
          <p:cNvPr id="275" name="Google Shape;275;p35"/>
          <p:cNvPicPr preferRelativeResize="0"/>
          <p:nvPr/>
        </p:nvPicPr>
        <p:blipFill rotWithShape="1">
          <a:blip r:embed="rId8">
            <a:alphaModFix/>
          </a:blip>
          <a:srcRect b="0" l="0" r="0" t="0"/>
          <a:stretch/>
        </p:blipFill>
        <p:spPr>
          <a:xfrm>
            <a:off x="6681789" y="4142999"/>
            <a:ext cx="1849200" cy="923725"/>
          </a:xfrm>
          <a:prstGeom prst="rect">
            <a:avLst/>
          </a:prstGeom>
          <a:noFill/>
          <a:ln>
            <a:noFill/>
          </a:ln>
        </p:spPr>
      </p:pic>
      <p:sp>
        <p:nvSpPr>
          <p:cNvPr id="276" name="Google Shape;276;p35"/>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277" name="Google Shape;277;p35"/>
          <p:cNvSpPr/>
          <p:nvPr/>
        </p:nvSpPr>
        <p:spPr>
          <a:xfrm>
            <a:off x="6644225" y="447025"/>
            <a:ext cx="921900" cy="326100"/>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dk1"/>
                </a:solidFill>
                <a:latin typeface="Poppins"/>
                <a:ea typeface="Poppins"/>
                <a:cs typeface="Poppins"/>
                <a:sym typeface="Poppins"/>
              </a:rPr>
              <a:t>Denoising</a:t>
            </a:r>
            <a:endParaRPr sz="1100">
              <a:solidFill>
                <a:schemeClr val="dk1"/>
              </a:solidFill>
              <a:latin typeface="Poppins"/>
              <a:ea typeface="Poppins"/>
              <a:cs typeface="Poppins"/>
              <a:sym typeface="Poppins"/>
            </a:endParaRPr>
          </a:p>
        </p:txBody>
      </p:sp>
      <p:sp>
        <p:nvSpPr>
          <p:cNvPr id="278" name="Google Shape;278;p35"/>
          <p:cNvSpPr/>
          <p:nvPr/>
        </p:nvSpPr>
        <p:spPr>
          <a:xfrm>
            <a:off x="4801400" y="1408775"/>
            <a:ext cx="1384500" cy="326100"/>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dk1"/>
                </a:solidFill>
                <a:latin typeface="Poppins"/>
                <a:ea typeface="Poppins"/>
                <a:cs typeface="Poppins"/>
                <a:sym typeface="Poppins"/>
              </a:rPr>
              <a:t>Gibb’s correction</a:t>
            </a:r>
            <a:endParaRPr sz="1100">
              <a:solidFill>
                <a:schemeClr val="dk1"/>
              </a:solidFill>
              <a:latin typeface="Poppins"/>
              <a:ea typeface="Poppins"/>
              <a:cs typeface="Poppins"/>
              <a:sym typeface="Poppins"/>
            </a:endParaRPr>
          </a:p>
        </p:txBody>
      </p:sp>
      <p:sp>
        <p:nvSpPr>
          <p:cNvPr id="279" name="Google Shape;279;p35"/>
          <p:cNvSpPr/>
          <p:nvPr/>
        </p:nvSpPr>
        <p:spPr>
          <a:xfrm>
            <a:off x="5939225" y="2098825"/>
            <a:ext cx="2798100" cy="408000"/>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dk1"/>
                </a:solidFill>
                <a:latin typeface="Poppins"/>
                <a:ea typeface="Poppins"/>
                <a:cs typeface="Poppins"/>
                <a:sym typeface="Poppins"/>
              </a:rPr>
              <a:t>B0 susceptibility distortion correction</a:t>
            </a:r>
            <a:endParaRPr sz="1100">
              <a:solidFill>
                <a:schemeClr val="dk1"/>
              </a:solidFill>
              <a:latin typeface="Poppins"/>
              <a:ea typeface="Poppins"/>
              <a:cs typeface="Poppins"/>
              <a:sym typeface="Poppins"/>
            </a:endParaRPr>
          </a:p>
        </p:txBody>
      </p:sp>
      <p:sp>
        <p:nvSpPr>
          <p:cNvPr id="280" name="Google Shape;280;p35"/>
          <p:cNvSpPr/>
          <p:nvPr/>
        </p:nvSpPr>
        <p:spPr>
          <a:xfrm>
            <a:off x="4641350" y="2954475"/>
            <a:ext cx="1498200" cy="320100"/>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dk1"/>
                </a:solidFill>
                <a:latin typeface="Poppins"/>
                <a:ea typeface="Poppins"/>
                <a:cs typeface="Poppins"/>
                <a:sym typeface="Poppins"/>
              </a:rPr>
              <a:t>Motion correction</a:t>
            </a:r>
            <a:endParaRPr sz="1100">
              <a:solidFill>
                <a:schemeClr val="dk1"/>
              </a:solidFill>
              <a:latin typeface="Poppins"/>
              <a:ea typeface="Poppins"/>
              <a:cs typeface="Poppins"/>
              <a:sym typeface="Poppins"/>
            </a:endParaRPr>
          </a:p>
        </p:txBody>
      </p:sp>
      <p:sp>
        <p:nvSpPr>
          <p:cNvPr id="281" name="Google Shape;281;p35"/>
          <p:cNvSpPr/>
          <p:nvPr/>
        </p:nvSpPr>
        <p:spPr>
          <a:xfrm>
            <a:off x="5939225" y="3722225"/>
            <a:ext cx="1307400" cy="320100"/>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dk1"/>
                </a:solidFill>
                <a:latin typeface="Poppins"/>
                <a:ea typeface="Poppins"/>
                <a:cs typeface="Poppins"/>
                <a:sym typeface="Poppins"/>
              </a:rPr>
              <a:t>Eddy correction</a:t>
            </a:r>
            <a:endParaRPr sz="1100">
              <a:solidFill>
                <a:schemeClr val="dk1"/>
              </a:solidFill>
              <a:latin typeface="Poppins"/>
              <a:ea typeface="Poppins"/>
              <a:cs typeface="Poppins"/>
              <a:sym typeface="Poppins"/>
            </a:endParaRPr>
          </a:p>
        </p:txBody>
      </p:sp>
      <p:sp>
        <p:nvSpPr>
          <p:cNvPr id="282" name="Google Shape;282;p35"/>
          <p:cNvSpPr/>
          <p:nvPr/>
        </p:nvSpPr>
        <p:spPr>
          <a:xfrm>
            <a:off x="5374400" y="4489975"/>
            <a:ext cx="1307400" cy="385800"/>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dk1"/>
                </a:solidFill>
                <a:latin typeface="Poppins"/>
                <a:ea typeface="Poppins"/>
                <a:cs typeface="Poppins"/>
                <a:sym typeface="Poppins"/>
              </a:rPr>
              <a:t>Brain mask estimation</a:t>
            </a:r>
            <a:endParaRPr sz="1100">
              <a:solidFill>
                <a:schemeClr val="dk1"/>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76200" y="-123547"/>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EB Garamond"/>
              <a:buNone/>
            </a:pPr>
            <a:r>
              <a:rPr lang="en-GB" sz="1900">
                <a:latin typeface="Poppins"/>
                <a:ea typeface="Poppins"/>
                <a:cs typeface="Poppins"/>
                <a:sym typeface="Poppins"/>
              </a:rPr>
              <a:t>Tractography - Modelling/Reconstruction</a:t>
            </a:r>
            <a:endParaRPr sz="1900">
              <a:latin typeface="Poppins"/>
              <a:ea typeface="Poppins"/>
              <a:cs typeface="Poppins"/>
              <a:sym typeface="Poppins"/>
            </a:endParaRPr>
          </a:p>
        </p:txBody>
      </p:sp>
      <p:sp>
        <p:nvSpPr>
          <p:cNvPr id="288" name="Google Shape;288;p36"/>
          <p:cNvSpPr/>
          <p:nvPr/>
        </p:nvSpPr>
        <p:spPr>
          <a:xfrm>
            <a:off x="312938" y="741271"/>
            <a:ext cx="1498200" cy="3738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Response function  estimation</a:t>
            </a:r>
            <a:endParaRPr sz="1100">
              <a:latin typeface="Poppins"/>
              <a:ea typeface="Poppins"/>
              <a:cs typeface="Poppins"/>
              <a:sym typeface="Poppins"/>
            </a:endParaRPr>
          </a:p>
        </p:txBody>
      </p:sp>
      <p:sp>
        <p:nvSpPr>
          <p:cNvPr id="289" name="Google Shape;289;p36"/>
          <p:cNvSpPr/>
          <p:nvPr/>
        </p:nvSpPr>
        <p:spPr>
          <a:xfrm>
            <a:off x="312938" y="1546917"/>
            <a:ext cx="1498200" cy="3738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FOD Estimation</a:t>
            </a:r>
            <a:endParaRPr sz="1100">
              <a:latin typeface="Poppins"/>
              <a:ea typeface="Poppins"/>
              <a:cs typeface="Poppins"/>
              <a:sym typeface="Poppins"/>
            </a:endParaRPr>
          </a:p>
        </p:txBody>
      </p:sp>
      <p:sp>
        <p:nvSpPr>
          <p:cNvPr id="290" name="Google Shape;290;p36"/>
          <p:cNvSpPr/>
          <p:nvPr/>
        </p:nvSpPr>
        <p:spPr>
          <a:xfrm>
            <a:off x="312938" y="2352573"/>
            <a:ext cx="1498200" cy="3261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Normalisation</a:t>
            </a:r>
            <a:endParaRPr sz="1100">
              <a:latin typeface="Poppins"/>
              <a:ea typeface="Poppins"/>
              <a:cs typeface="Poppins"/>
              <a:sym typeface="Poppins"/>
            </a:endParaRPr>
          </a:p>
        </p:txBody>
      </p:sp>
      <p:sp>
        <p:nvSpPr>
          <p:cNvPr id="291" name="Google Shape;291;p36"/>
          <p:cNvSpPr txBox="1"/>
          <p:nvPr/>
        </p:nvSpPr>
        <p:spPr>
          <a:xfrm>
            <a:off x="1855325" y="591850"/>
            <a:ext cx="3122400" cy="746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Poppins Light"/>
                <a:ea typeface="Poppins Light"/>
                <a:cs typeface="Poppins Light"/>
                <a:sym typeface="Poppins Light"/>
              </a:rPr>
              <a:t>Estimate different response functions for white matter (WM), gray matter (GM), and cerebrospinal fluid (CSF).</a:t>
            </a:r>
            <a:endParaRPr sz="1100">
              <a:solidFill>
                <a:schemeClr val="dk1"/>
              </a:solidFill>
              <a:latin typeface="Poppins Light"/>
              <a:ea typeface="Poppins Light"/>
              <a:cs typeface="Poppins Light"/>
              <a:sym typeface="Poppins Light"/>
            </a:endParaRPr>
          </a:p>
        </p:txBody>
      </p:sp>
      <p:cxnSp>
        <p:nvCxnSpPr>
          <p:cNvPr id="292" name="Google Shape;292;p36"/>
          <p:cNvCxnSpPr>
            <a:stCxn id="288" idx="2"/>
            <a:endCxn id="289" idx="0"/>
          </p:cNvCxnSpPr>
          <p:nvPr/>
        </p:nvCxnSpPr>
        <p:spPr>
          <a:xfrm>
            <a:off x="1062038" y="1115071"/>
            <a:ext cx="0" cy="431700"/>
          </a:xfrm>
          <a:prstGeom prst="straightConnector1">
            <a:avLst/>
          </a:prstGeom>
          <a:noFill/>
          <a:ln cap="flat" cmpd="sng" w="9525">
            <a:solidFill>
              <a:schemeClr val="dk1"/>
            </a:solidFill>
            <a:prstDash val="solid"/>
            <a:miter lim="800000"/>
            <a:headEnd len="sm" w="sm" type="none"/>
            <a:tailEnd len="med" w="med" type="triangle"/>
          </a:ln>
        </p:spPr>
      </p:cxnSp>
      <p:cxnSp>
        <p:nvCxnSpPr>
          <p:cNvPr id="293" name="Google Shape;293;p36"/>
          <p:cNvCxnSpPr>
            <a:stCxn id="289" idx="2"/>
            <a:endCxn id="290" idx="0"/>
          </p:cNvCxnSpPr>
          <p:nvPr/>
        </p:nvCxnSpPr>
        <p:spPr>
          <a:xfrm>
            <a:off x="1062038" y="1920717"/>
            <a:ext cx="0" cy="432000"/>
          </a:xfrm>
          <a:prstGeom prst="straightConnector1">
            <a:avLst/>
          </a:prstGeom>
          <a:noFill/>
          <a:ln cap="flat" cmpd="sng" w="9525">
            <a:solidFill>
              <a:schemeClr val="dk1"/>
            </a:solidFill>
            <a:prstDash val="solid"/>
            <a:miter lim="800000"/>
            <a:headEnd len="sm" w="sm" type="none"/>
            <a:tailEnd len="med" w="med" type="triangle"/>
          </a:ln>
        </p:spPr>
      </p:cxnSp>
      <p:sp>
        <p:nvSpPr>
          <p:cNvPr id="294" name="Google Shape;294;p36"/>
          <p:cNvSpPr txBox="1"/>
          <p:nvPr/>
        </p:nvSpPr>
        <p:spPr>
          <a:xfrm>
            <a:off x="1855300" y="1445225"/>
            <a:ext cx="27168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chemeClr val="dk1"/>
                </a:solidFill>
                <a:latin typeface="Poppins Light"/>
                <a:ea typeface="Poppins Light"/>
                <a:cs typeface="Poppins Light"/>
                <a:sym typeface="Poppins Light"/>
              </a:rPr>
              <a:t>In every voxel, estimate the orientation of all fibers crossing that voxel.</a:t>
            </a:r>
            <a:endParaRPr sz="1100">
              <a:solidFill>
                <a:schemeClr val="dk1"/>
              </a:solidFill>
              <a:latin typeface="Poppins Light"/>
              <a:ea typeface="Poppins Light"/>
              <a:cs typeface="Poppins Light"/>
              <a:sym typeface="Poppins Light"/>
            </a:endParaRPr>
          </a:p>
        </p:txBody>
      </p:sp>
      <p:sp>
        <p:nvSpPr>
          <p:cNvPr id="295" name="Google Shape;295;p36"/>
          <p:cNvSpPr txBox="1"/>
          <p:nvPr/>
        </p:nvSpPr>
        <p:spPr>
          <a:xfrm>
            <a:off x="1811138" y="2290213"/>
            <a:ext cx="36261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chemeClr val="dk1"/>
                </a:solidFill>
                <a:latin typeface="Poppins Light"/>
                <a:ea typeface="Poppins Light"/>
                <a:cs typeface="Poppins Light"/>
                <a:sym typeface="Poppins Light"/>
              </a:rPr>
              <a:t>Correct for global intensity differences </a:t>
            </a:r>
            <a:endParaRPr sz="1100">
              <a:solidFill>
                <a:schemeClr val="dk1"/>
              </a:solidFill>
              <a:latin typeface="Poppins Light"/>
              <a:ea typeface="Poppins Light"/>
              <a:cs typeface="Poppins Light"/>
              <a:sym typeface="Poppins Light"/>
            </a:endParaRPr>
          </a:p>
          <a:p>
            <a:pPr indent="0" lvl="0" marL="0" marR="0" rtl="0" algn="l">
              <a:spcBef>
                <a:spcPts val="0"/>
              </a:spcBef>
              <a:spcAft>
                <a:spcPts val="0"/>
              </a:spcAft>
              <a:buNone/>
            </a:pPr>
            <a:r>
              <a:rPr lang="en-GB" sz="1100">
                <a:solidFill>
                  <a:schemeClr val="dk1"/>
                </a:solidFill>
                <a:latin typeface="Poppins Light"/>
                <a:ea typeface="Poppins Light"/>
                <a:cs typeface="Poppins Light"/>
                <a:sym typeface="Poppins Light"/>
              </a:rPr>
              <a:t>(Crucial while performing group studies!)</a:t>
            </a:r>
            <a:endParaRPr sz="1100">
              <a:solidFill>
                <a:schemeClr val="dk1"/>
              </a:solidFill>
              <a:latin typeface="Poppins Light"/>
              <a:ea typeface="Poppins Light"/>
              <a:cs typeface="Poppins Light"/>
              <a:sym typeface="Poppins Light"/>
            </a:endParaRPr>
          </a:p>
        </p:txBody>
      </p:sp>
      <p:grpSp>
        <p:nvGrpSpPr>
          <p:cNvPr id="296" name="Google Shape;296;p36"/>
          <p:cNvGrpSpPr/>
          <p:nvPr/>
        </p:nvGrpSpPr>
        <p:grpSpPr>
          <a:xfrm>
            <a:off x="6529638" y="77621"/>
            <a:ext cx="2377501" cy="1527765"/>
            <a:chOff x="4839963" y="181021"/>
            <a:chExt cx="2377501" cy="1527765"/>
          </a:xfrm>
        </p:grpSpPr>
        <p:sp>
          <p:nvSpPr>
            <p:cNvPr id="297" name="Google Shape;297;p36"/>
            <p:cNvSpPr txBox="1"/>
            <p:nvPr/>
          </p:nvSpPr>
          <p:spPr>
            <a:xfrm>
              <a:off x="4839963" y="1454986"/>
              <a:ext cx="10560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White matter</a:t>
              </a:r>
              <a:endParaRPr sz="1100"/>
            </a:p>
          </p:txBody>
        </p:sp>
        <p:sp>
          <p:nvSpPr>
            <p:cNvPr id="298" name="Google Shape;298;p36"/>
            <p:cNvSpPr txBox="1"/>
            <p:nvPr/>
          </p:nvSpPr>
          <p:spPr>
            <a:xfrm>
              <a:off x="6161465" y="1454986"/>
              <a:ext cx="10560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chemeClr val="dk1"/>
                  </a:solidFill>
                  <a:latin typeface="Calibri"/>
                  <a:ea typeface="Calibri"/>
                  <a:cs typeface="Calibri"/>
                  <a:sym typeface="Calibri"/>
                </a:rPr>
                <a:t>Grey matter</a:t>
              </a:r>
              <a:endParaRPr sz="1100"/>
            </a:p>
          </p:txBody>
        </p:sp>
        <p:grpSp>
          <p:nvGrpSpPr>
            <p:cNvPr id="299" name="Google Shape;299;p36"/>
            <p:cNvGrpSpPr/>
            <p:nvPr/>
          </p:nvGrpSpPr>
          <p:grpSpPr>
            <a:xfrm>
              <a:off x="4864110" y="181021"/>
              <a:ext cx="2324225" cy="1205464"/>
              <a:chOff x="4674550" y="407938"/>
              <a:chExt cx="1954773" cy="1114107"/>
            </a:xfrm>
          </p:grpSpPr>
          <p:pic>
            <p:nvPicPr>
              <p:cNvPr id="300" name="Google Shape;300;p36"/>
              <p:cNvPicPr preferRelativeResize="0"/>
              <p:nvPr/>
            </p:nvPicPr>
            <p:blipFill rotWithShape="1">
              <a:blip r:embed="rId3">
                <a:alphaModFix/>
              </a:blip>
              <a:srcRect b="67951" l="2755" r="17594" t="3923"/>
              <a:stretch/>
            </p:blipFill>
            <p:spPr>
              <a:xfrm>
                <a:off x="4674550" y="407950"/>
                <a:ext cx="946450" cy="1114096"/>
              </a:xfrm>
              <a:prstGeom prst="rect">
                <a:avLst/>
              </a:prstGeom>
              <a:noFill/>
              <a:ln>
                <a:noFill/>
              </a:ln>
            </p:spPr>
          </p:pic>
          <p:pic>
            <p:nvPicPr>
              <p:cNvPr id="301" name="Google Shape;301;p36"/>
              <p:cNvPicPr preferRelativeResize="0"/>
              <p:nvPr/>
            </p:nvPicPr>
            <p:blipFill rotWithShape="1">
              <a:blip r:embed="rId3">
                <a:alphaModFix/>
              </a:blip>
              <a:srcRect b="35357" l="5868" r="19370" t="40270"/>
              <a:stretch/>
            </p:blipFill>
            <p:spPr>
              <a:xfrm>
                <a:off x="5621020" y="407938"/>
                <a:ext cx="1008303" cy="1114099"/>
              </a:xfrm>
              <a:prstGeom prst="rect">
                <a:avLst/>
              </a:prstGeom>
              <a:noFill/>
              <a:ln>
                <a:noFill/>
              </a:ln>
            </p:spPr>
          </p:pic>
        </p:grpSp>
      </p:grpSp>
      <p:grpSp>
        <p:nvGrpSpPr>
          <p:cNvPr id="302" name="Google Shape;302;p36"/>
          <p:cNvGrpSpPr/>
          <p:nvPr/>
        </p:nvGrpSpPr>
        <p:grpSpPr>
          <a:xfrm>
            <a:off x="5508414" y="1678763"/>
            <a:ext cx="3398730" cy="1205480"/>
            <a:chOff x="4376690" y="3543091"/>
            <a:chExt cx="7519314" cy="1947463"/>
          </a:xfrm>
        </p:grpSpPr>
        <p:grpSp>
          <p:nvGrpSpPr>
            <p:cNvPr id="303" name="Google Shape;303;p36"/>
            <p:cNvGrpSpPr/>
            <p:nvPr/>
          </p:nvGrpSpPr>
          <p:grpSpPr>
            <a:xfrm>
              <a:off x="4376690" y="3543091"/>
              <a:ext cx="2345164" cy="1947463"/>
              <a:chOff x="3434198" y="4125889"/>
              <a:chExt cx="2345164" cy="1947463"/>
            </a:xfrm>
          </p:grpSpPr>
          <p:pic>
            <p:nvPicPr>
              <p:cNvPr id="304" name="Google Shape;304;p36"/>
              <p:cNvPicPr preferRelativeResize="0"/>
              <p:nvPr/>
            </p:nvPicPr>
            <p:blipFill rotWithShape="1">
              <a:blip r:embed="rId4">
                <a:alphaModFix/>
              </a:blip>
              <a:srcRect b="33729" l="3787" r="70448" t="33978"/>
              <a:stretch/>
            </p:blipFill>
            <p:spPr>
              <a:xfrm>
                <a:off x="3434198" y="4125889"/>
                <a:ext cx="2345164" cy="1947463"/>
              </a:xfrm>
              <a:prstGeom prst="rect">
                <a:avLst/>
              </a:prstGeom>
              <a:noFill/>
              <a:ln>
                <a:noFill/>
              </a:ln>
            </p:spPr>
          </p:pic>
          <p:pic>
            <p:nvPicPr>
              <p:cNvPr id="305" name="Google Shape;305;p36"/>
              <p:cNvPicPr preferRelativeResize="0"/>
              <p:nvPr/>
            </p:nvPicPr>
            <p:blipFill rotWithShape="1">
              <a:blip r:embed="rId5">
                <a:alphaModFix/>
              </a:blip>
              <a:srcRect b="0" l="0" r="0" t="0"/>
              <a:stretch/>
            </p:blipFill>
            <p:spPr>
              <a:xfrm>
                <a:off x="4343632" y="4125889"/>
                <a:ext cx="1042202" cy="359808"/>
              </a:xfrm>
              <a:prstGeom prst="rect">
                <a:avLst/>
              </a:prstGeom>
              <a:noFill/>
              <a:ln>
                <a:noFill/>
              </a:ln>
            </p:spPr>
          </p:pic>
        </p:grpSp>
        <p:pic>
          <p:nvPicPr>
            <p:cNvPr id="306" name="Google Shape;306;p36"/>
            <p:cNvPicPr preferRelativeResize="0"/>
            <p:nvPr/>
          </p:nvPicPr>
          <p:blipFill rotWithShape="1">
            <a:blip r:embed="rId4">
              <a:alphaModFix/>
            </a:blip>
            <a:srcRect b="33729" l="36036" r="32851" t="33978"/>
            <a:stretch/>
          </p:blipFill>
          <p:spPr>
            <a:xfrm>
              <a:off x="6633080" y="3543091"/>
              <a:ext cx="2831972" cy="1947463"/>
            </a:xfrm>
            <a:prstGeom prst="rect">
              <a:avLst/>
            </a:prstGeom>
            <a:noFill/>
            <a:ln>
              <a:noFill/>
            </a:ln>
          </p:spPr>
        </p:pic>
        <p:pic>
          <p:nvPicPr>
            <p:cNvPr id="307" name="Google Shape;307;p36"/>
            <p:cNvPicPr preferRelativeResize="0"/>
            <p:nvPr/>
          </p:nvPicPr>
          <p:blipFill rotWithShape="1">
            <a:blip r:embed="rId4">
              <a:alphaModFix/>
            </a:blip>
            <a:srcRect b="33729" l="73292" r="0" t="33978"/>
            <a:stretch/>
          </p:blipFill>
          <p:spPr>
            <a:xfrm>
              <a:off x="9465052" y="3543091"/>
              <a:ext cx="2430952" cy="1947463"/>
            </a:xfrm>
            <a:prstGeom prst="rect">
              <a:avLst/>
            </a:prstGeom>
            <a:noFill/>
            <a:ln>
              <a:noFill/>
            </a:ln>
          </p:spPr>
        </p:pic>
      </p:grpSp>
      <p:grpSp>
        <p:nvGrpSpPr>
          <p:cNvPr id="308" name="Google Shape;308;p36"/>
          <p:cNvGrpSpPr/>
          <p:nvPr/>
        </p:nvGrpSpPr>
        <p:grpSpPr>
          <a:xfrm>
            <a:off x="1811151" y="2957650"/>
            <a:ext cx="5811038" cy="2139441"/>
            <a:chOff x="962701" y="2957625"/>
            <a:chExt cx="5811038" cy="2139441"/>
          </a:xfrm>
        </p:grpSpPr>
        <p:sp>
          <p:nvSpPr>
            <p:cNvPr id="309" name="Google Shape;309;p36"/>
            <p:cNvSpPr/>
            <p:nvPr/>
          </p:nvSpPr>
          <p:spPr>
            <a:xfrm>
              <a:off x="1428501" y="4770964"/>
              <a:ext cx="1498200" cy="3261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Tensor estimation</a:t>
              </a:r>
              <a:endParaRPr sz="1100">
                <a:latin typeface="Poppins"/>
                <a:ea typeface="Poppins"/>
                <a:cs typeface="Poppins"/>
                <a:sym typeface="Poppins"/>
              </a:endParaRPr>
            </a:p>
          </p:txBody>
        </p:sp>
        <p:sp>
          <p:nvSpPr>
            <p:cNvPr id="310" name="Google Shape;310;p36"/>
            <p:cNvSpPr/>
            <p:nvPr/>
          </p:nvSpPr>
          <p:spPr>
            <a:xfrm>
              <a:off x="5189363" y="4770967"/>
              <a:ext cx="1498200" cy="3261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FA map generation</a:t>
              </a:r>
              <a:endParaRPr sz="1100">
                <a:latin typeface="Poppins"/>
                <a:ea typeface="Poppins"/>
                <a:cs typeface="Poppins"/>
                <a:sym typeface="Poppins"/>
              </a:endParaRPr>
            </a:p>
          </p:txBody>
        </p:sp>
        <p:cxnSp>
          <p:nvCxnSpPr>
            <p:cNvPr id="311" name="Google Shape;311;p36"/>
            <p:cNvCxnSpPr>
              <a:stCxn id="309" idx="3"/>
              <a:endCxn id="310" idx="1"/>
            </p:cNvCxnSpPr>
            <p:nvPr/>
          </p:nvCxnSpPr>
          <p:spPr>
            <a:xfrm>
              <a:off x="2926701" y="4934014"/>
              <a:ext cx="2262600" cy="0"/>
            </a:xfrm>
            <a:prstGeom prst="straightConnector1">
              <a:avLst/>
            </a:prstGeom>
            <a:noFill/>
            <a:ln cap="flat" cmpd="sng" w="9525">
              <a:solidFill>
                <a:schemeClr val="dk1"/>
              </a:solidFill>
              <a:prstDash val="solid"/>
              <a:miter lim="800000"/>
              <a:headEnd len="sm" w="sm" type="none"/>
              <a:tailEnd len="med" w="med" type="triangle"/>
            </a:ln>
          </p:spPr>
        </p:cxnSp>
        <p:grpSp>
          <p:nvGrpSpPr>
            <p:cNvPr id="312" name="Google Shape;312;p36"/>
            <p:cNvGrpSpPr/>
            <p:nvPr/>
          </p:nvGrpSpPr>
          <p:grpSpPr>
            <a:xfrm>
              <a:off x="962701" y="2966018"/>
              <a:ext cx="2429823" cy="1804967"/>
              <a:chOff x="2533812" y="3290124"/>
              <a:chExt cx="2585194" cy="1895774"/>
            </a:xfrm>
          </p:grpSpPr>
          <p:pic>
            <p:nvPicPr>
              <p:cNvPr id="313" name="Google Shape;313;p36"/>
              <p:cNvPicPr preferRelativeResize="0"/>
              <p:nvPr/>
            </p:nvPicPr>
            <p:blipFill rotWithShape="1">
              <a:blip r:embed="rId6">
                <a:alphaModFix/>
              </a:blip>
              <a:srcRect b="0" l="51045" r="0" t="0"/>
              <a:stretch/>
            </p:blipFill>
            <p:spPr>
              <a:xfrm>
                <a:off x="2533812" y="3290124"/>
                <a:ext cx="2585194" cy="1749971"/>
              </a:xfrm>
              <a:prstGeom prst="rect">
                <a:avLst/>
              </a:prstGeom>
              <a:noFill/>
              <a:ln>
                <a:noFill/>
              </a:ln>
            </p:spPr>
          </p:pic>
          <p:pic>
            <p:nvPicPr>
              <p:cNvPr id="314" name="Google Shape;314;p36"/>
              <p:cNvPicPr preferRelativeResize="0"/>
              <p:nvPr/>
            </p:nvPicPr>
            <p:blipFill rotWithShape="1">
              <a:blip r:embed="rId7">
                <a:alphaModFix/>
              </a:blip>
              <a:srcRect b="0" l="0" r="0" t="0"/>
              <a:stretch/>
            </p:blipFill>
            <p:spPr>
              <a:xfrm>
                <a:off x="2533812" y="4894291"/>
                <a:ext cx="416142" cy="291608"/>
              </a:xfrm>
              <a:prstGeom prst="rect">
                <a:avLst/>
              </a:prstGeom>
              <a:noFill/>
              <a:ln>
                <a:noFill/>
              </a:ln>
            </p:spPr>
          </p:pic>
        </p:grpSp>
        <p:pic>
          <p:nvPicPr>
            <p:cNvPr id="315" name="Google Shape;315;p36"/>
            <p:cNvPicPr preferRelativeResize="0"/>
            <p:nvPr/>
          </p:nvPicPr>
          <p:blipFill rotWithShape="1">
            <a:blip r:embed="rId8">
              <a:alphaModFix/>
            </a:blip>
            <a:srcRect b="0" l="0" r="0" t="0"/>
            <a:stretch/>
          </p:blipFill>
          <p:spPr>
            <a:xfrm>
              <a:off x="5082239" y="2957625"/>
              <a:ext cx="1691500" cy="1691500"/>
            </a:xfrm>
            <a:prstGeom prst="rect">
              <a:avLst/>
            </a:prstGeom>
            <a:noFill/>
            <a:ln>
              <a:noFill/>
            </a:ln>
          </p:spPr>
        </p:pic>
      </p:grpSp>
      <p:sp>
        <p:nvSpPr>
          <p:cNvPr id="316" name="Google Shape;316;p36"/>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152400" y="-43533"/>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EB Garamond"/>
              <a:buNone/>
            </a:pPr>
            <a:r>
              <a:rPr lang="en-GB" sz="2200">
                <a:latin typeface="Poppins"/>
                <a:ea typeface="Poppins"/>
                <a:cs typeface="Poppins"/>
                <a:sym typeface="Poppins"/>
              </a:rPr>
              <a:t>Tractography</a:t>
            </a:r>
            <a:endParaRPr sz="2200">
              <a:latin typeface="Poppins"/>
              <a:ea typeface="Poppins"/>
              <a:cs typeface="Poppins"/>
              <a:sym typeface="Poppins"/>
            </a:endParaRPr>
          </a:p>
        </p:txBody>
      </p:sp>
      <p:sp>
        <p:nvSpPr>
          <p:cNvPr id="322" name="Google Shape;322;p37"/>
          <p:cNvSpPr/>
          <p:nvPr/>
        </p:nvSpPr>
        <p:spPr>
          <a:xfrm>
            <a:off x="379630" y="1822774"/>
            <a:ext cx="1498200" cy="3261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Co-registration</a:t>
            </a:r>
            <a:endParaRPr sz="1100">
              <a:latin typeface="Poppins"/>
              <a:ea typeface="Poppins"/>
              <a:cs typeface="Poppins"/>
              <a:sym typeface="Poppins"/>
            </a:endParaRPr>
          </a:p>
        </p:txBody>
      </p:sp>
      <p:sp>
        <p:nvSpPr>
          <p:cNvPr id="323" name="Google Shape;323;p37"/>
          <p:cNvSpPr/>
          <p:nvPr/>
        </p:nvSpPr>
        <p:spPr>
          <a:xfrm>
            <a:off x="330300" y="2694925"/>
            <a:ext cx="1598700" cy="5994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Mask extraction from co-registered atlas</a:t>
            </a:r>
            <a:endParaRPr sz="1100">
              <a:latin typeface="Poppins"/>
              <a:ea typeface="Poppins"/>
              <a:cs typeface="Poppins"/>
              <a:sym typeface="Poppins"/>
            </a:endParaRPr>
          </a:p>
        </p:txBody>
      </p:sp>
      <p:sp>
        <p:nvSpPr>
          <p:cNvPr id="324" name="Google Shape;324;p37"/>
          <p:cNvSpPr/>
          <p:nvPr/>
        </p:nvSpPr>
        <p:spPr>
          <a:xfrm>
            <a:off x="430025" y="3858450"/>
            <a:ext cx="1397400" cy="5994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Probabilistic Tractography</a:t>
            </a:r>
            <a:endParaRPr sz="1100">
              <a:latin typeface="Poppins"/>
              <a:ea typeface="Poppins"/>
              <a:cs typeface="Poppins"/>
              <a:sym typeface="Poppins"/>
            </a:endParaRPr>
          </a:p>
        </p:txBody>
      </p:sp>
      <p:sp>
        <p:nvSpPr>
          <p:cNvPr id="325" name="Google Shape;325;p37"/>
          <p:cNvSpPr txBox="1"/>
          <p:nvPr/>
        </p:nvSpPr>
        <p:spPr>
          <a:xfrm>
            <a:off x="4117947" y="2167397"/>
            <a:ext cx="28014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GB" sz="1100">
                <a:solidFill>
                  <a:schemeClr val="dk1"/>
                </a:solidFill>
                <a:latin typeface="Poppins Light"/>
                <a:ea typeface="Poppins Light"/>
                <a:cs typeface="Poppins Light"/>
                <a:sym typeface="Poppins Light"/>
              </a:rPr>
              <a:t>Brings atlas to the subject space</a:t>
            </a:r>
            <a:endParaRPr sz="1100">
              <a:solidFill>
                <a:schemeClr val="dk1"/>
              </a:solidFill>
              <a:latin typeface="Poppins Light"/>
              <a:ea typeface="Poppins Light"/>
              <a:cs typeface="Poppins Light"/>
              <a:sym typeface="Poppins Light"/>
            </a:endParaRPr>
          </a:p>
        </p:txBody>
      </p:sp>
      <p:cxnSp>
        <p:nvCxnSpPr>
          <p:cNvPr id="326" name="Google Shape;326;p37"/>
          <p:cNvCxnSpPr>
            <a:stCxn id="322" idx="2"/>
            <a:endCxn id="323" idx="0"/>
          </p:cNvCxnSpPr>
          <p:nvPr/>
        </p:nvCxnSpPr>
        <p:spPr>
          <a:xfrm>
            <a:off x="1128730" y="2148874"/>
            <a:ext cx="900" cy="546000"/>
          </a:xfrm>
          <a:prstGeom prst="straightConnector1">
            <a:avLst/>
          </a:prstGeom>
          <a:noFill/>
          <a:ln cap="flat" cmpd="sng" w="9525">
            <a:solidFill>
              <a:schemeClr val="dk1"/>
            </a:solidFill>
            <a:prstDash val="solid"/>
            <a:miter lim="800000"/>
            <a:headEnd len="sm" w="sm" type="none"/>
            <a:tailEnd len="med" w="med" type="triangle"/>
          </a:ln>
        </p:spPr>
      </p:cxnSp>
      <p:cxnSp>
        <p:nvCxnSpPr>
          <p:cNvPr id="327" name="Google Shape;327;p37"/>
          <p:cNvCxnSpPr>
            <a:stCxn id="323" idx="2"/>
            <a:endCxn id="324" idx="0"/>
          </p:cNvCxnSpPr>
          <p:nvPr/>
        </p:nvCxnSpPr>
        <p:spPr>
          <a:xfrm flipH="1">
            <a:off x="1128750" y="3294325"/>
            <a:ext cx="900" cy="564000"/>
          </a:xfrm>
          <a:prstGeom prst="straightConnector1">
            <a:avLst/>
          </a:prstGeom>
          <a:noFill/>
          <a:ln cap="flat" cmpd="sng" w="9525">
            <a:solidFill>
              <a:schemeClr val="dk1"/>
            </a:solidFill>
            <a:prstDash val="solid"/>
            <a:miter lim="800000"/>
            <a:headEnd len="sm" w="sm" type="none"/>
            <a:tailEnd len="med" w="med" type="triangle"/>
          </a:ln>
        </p:spPr>
      </p:cxnSp>
      <p:sp>
        <p:nvSpPr>
          <p:cNvPr id="328" name="Google Shape;328;p37"/>
          <p:cNvSpPr/>
          <p:nvPr/>
        </p:nvSpPr>
        <p:spPr>
          <a:xfrm>
            <a:off x="380555" y="838233"/>
            <a:ext cx="1498200" cy="3261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Poppins"/>
                <a:ea typeface="Poppins"/>
                <a:cs typeface="Poppins"/>
                <a:sym typeface="Poppins"/>
              </a:rPr>
              <a:t>Atlas selection</a:t>
            </a:r>
            <a:endParaRPr sz="1100">
              <a:latin typeface="Poppins"/>
              <a:ea typeface="Poppins"/>
              <a:cs typeface="Poppins"/>
              <a:sym typeface="Poppins"/>
            </a:endParaRPr>
          </a:p>
        </p:txBody>
      </p:sp>
      <p:cxnSp>
        <p:nvCxnSpPr>
          <p:cNvPr id="329" name="Google Shape;329;p37"/>
          <p:cNvCxnSpPr>
            <a:stCxn id="328" idx="2"/>
            <a:endCxn id="322" idx="0"/>
          </p:cNvCxnSpPr>
          <p:nvPr/>
        </p:nvCxnSpPr>
        <p:spPr>
          <a:xfrm flipH="1">
            <a:off x="1128755" y="1164334"/>
            <a:ext cx="900" cy="658500"/>
          </a:xfrm>
          <a:prstGeom prst="straightConnector1">
            <a:avLst/>
          </a:prstGeom>
          <a:noFill/>
          <a:ln cap="flat" cmpd="sng" w="9525">
            <a:solidFill>
              <a:schemeClr val="dk1"/>
            </a:solidFill>
            <a:prstDash val="solid"/>
            <a:miter lim="800000"/>
            <a:headEnd len="sm" w="sm" type="none"/>
            <a:tailEnd len="med" w="med" type="triangle"/>
          </a:ln>
        </p:spPr>
      </p:cxnSp>
      <p:sp>
        <p:nvSpPr>
          <p:cNvPr id="330" name="Google Shape;330;p37"/>
          <p:cNvSpPr txBox="1"/>
          <p:nvPr/>
        </p:nvSpPr>
        <p:spPr>
          <a:xfrm>
            <a:off x="2426787" y="2167400"/>
            <a:ext cx="10365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GB" sz="1100">
                <a:solidFill>
                  <a:schemeClr val="dk1"/>
                </a:solidFill>
                <a:latin typeface="Poppins Light"/>
                <a:ea typeface="Poppins Light"/>
                <a:cs typeface="Poppins Light"/>
                <a:sym typeface="Poppins Light"/>
              </a:rPr>
              <a:t>Xtract altas</a:t>
            </a:r>
            <a:endParaRPr sz="1100">
              <a:solidFill>
                <a:schemeClr val="dk1"/>
              </a:solidFill>
              <a:latin typeface="Poppins Light"/>
              <a:ea typeface="Poppins Light"/>
              <a:cs typeface="Poppins Light"/>
              <a:sym typeface="Poppins Light"/>
            </a:endParaRPr>
          </a:p>
        </p:txBody>
      </p:sp>
      <p:pic>
        <p:nvPicPr>
          <p:cNvPr id="331" name="Google Shape;331;p37"/>
          <p:cNvPicPr preferRelativeResize="0"/>
          <p:nvPr/>
        </p:nvPicPr>
        <p:blipFill rotWithShape="1">
          <a:blip r:embed="rId3">
            <a:alphaModFix/>
          </a:blip>
          <a:srcRect b="2353" l="0" r="2846" t="2353"/>
          <a:stretch/>
        </p:blipFill>
        <p:spPr>
          <a:xfrm>
            <a:off x="1948900" y="853225"/>
            <a:ext cx="1851925" cy="1215300"/>
          </a:xfrm>
          <a:prstGeom prst="rect">
            <a:avLst/>
          </a:prstGeom>
          <a:noFill/>
          <a:ln>
            <a:noFill/>
          </a:ln>
        </p:spPr>
      </p:pic>
      <p:pic>
        <p:nvPicPr>
          <p:cNvPr id="332" name="Google Shape;332;p37"/>
          <p:cNvPicPr preferRelativeResize="0"/>
          <p:nvPr/>
        </p:nvPicPr>
        <p:blipFill rotWithShape="1">
          <a:blip r:embed="rId4">
            <a:alphaModFix/>
          </a:blip>
          <a:srcRect b="0" l="0" r="0" t="0"/>
          <a:stretch/>
        </p:blipFill>
        <p:spPr>
          <a:xfrm>
            <a:off x="3633708" y="2443029"/>
            <a:ext cx="237281" cy="194723"/>
          </a:xfrm>
          <a:prstGeom prst="rect">
            <a:avLst/>
          </a:prstGeom>
          <a:noFill/>
          <a:ln>
            <a:noFill/>
          </a:ln>
        </p:spPr>
      </p:pic>
      <p:cxnSp>
        <p:nvCxnSpPr>
          <p:cNvPr id="333" name="Google Shape;333;p37"/>
          <p:cNvCxnSpPr>
            <a:stCxn id="331" idx="3"/>
            <a:endCxn id="334" idx="1"/>
          </p:cNvCxnSpPr>
          <p:nvPr/>
        </p:nvCxnSpPr>
        <p:spPr>
          <a:xfrm>
            <a:off x="3800825" y="1460875"/>
            <a:ext cx="1106700" cy="15000"/>
          </a:xfrm>
          <a:prstGeom prst="straightConnector1">
            <a:avLst/>
          </a:prstGeom>
          <a:noFill/>
          <a:ln cap="flat" cmpd="sng" w="19050">
            <a:solidFill>
              <a:srgbClr val="4472C4"/>
            </a:solidFill>
            <a:prstDash val="solid"/>
            <a:miter lim="800000"/>
            <a:headEnd len="sm" w="sm" type="none"/>
            <a:tailEnd len="med" w="med" type="triangle"/>
          </a:ln>
        </p:spPr>
      </p:cxnSp>
      <p:pic>
        <p:nvPicPr>
          <p:cNvPr id="334" name="Google Shape;334;p37"/>
          <p:cNvPicPr preferRelativeResize="0"/>
          <p:nvPr/>
        </p:nvPicPr>
        <p:blipFill rotWithShape="1">
          <a:blip r:embed="rId5">
            <a:alphaModFix/>
          </a:blip>
          <a:srcRect b="0" l="0" r="0" t="0"/>
          <a:stretch/>
        </p:blipFill>
        <p:spPr>
          <a:xfrm>
            <a:off x="4907480" y="838215"/>
            <a:ext cx="1044672" cy="1275330"/>
          </a:xfrm>
          <a:prstGeom prst="rect">
            <a:avLst/>
          </a:prstGeom>
          <a:noFill/>
          <a:ln>
            <a:noFill/>
          </a:ln>
        </p:spPr>
      </p:pic>
      <p:grpSp>
        <p:nvGrpSpPr>
          <p:cNvPr id="335" name="Google Shape;335;p37"/>
          <p:cNvGrpSpPr/>
          <p:nvPr/>
        </p:nvGrpSpPr>
        <p:grpSpPr>
          <a:xfrm>
            <a:off x="6828125" y="838251"/>
            <a:ext cx="2162446" cy="1275253"/>
            <a:chOff x="3545269" y="4652540"/>
            <a:chExt cx="3094514" cy="1582200"/>
          </a:xfrm>
        </p:grpSpPr>
        <p:sp>
          <p:nvSpPr>
            <p:cNvPr id="336" name="Google Shape;336;p37"/>
            <p:cNvSpPr/>
            <p:nvPr/>
          </p:nvSpPr>
          <p:spPr>
            <a:xfrm>
              <a:off x="3545283" y="4652540"/>
              <a:ext cx="3094500" cy="1582200"/>
            </a:xfrm>
            <a:prstGeom prst="rect">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337" name="Google Shape;337;p37"/>
            <p:cNvPicPr preferRelativeResize="0"/>
            <p:nvPr/>
          </p:nvPicPr>
          <p:blipFill rotWithShape="1">
            <a:blip r:embed="rId6">
              <a:alphaModFix/>
            </a:blip>
            <a:srcRect b="0" l="0" r="0" t="0"/>
            <a:stretch/>
          </p:blipFill>
          <p:spPr>
            <a:xfrm>
              <a:off x="3545269" y="4702012"/>
              <a:ext cx="3036956" cy="1483282"/>
            </a:xfrm>
            <a:prstGeom prst="rect">
              <a:avLst/>
            </a:prstGeom>
            <a:noFill/>
            <a:ln>
              <a:noFill/>
            </a:ln>
          </p:spPr>
        </p:pic>
      </p:grpSp>
      <p:sp>
        <p:nvSpPr>
          <p:cNvPr id="338" name="Google Shape;338;p37"/>
          <p:cNvSpPr txBox="1"/>
          <p:nvPr/>
        </p:nvSpPr>
        <p:spPr>
          <a:xfrm>
            <a:off x="7380664" y="2206486"/>
            <a:ext cx="13431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100">
                <a:solidFill>
                  <a:srgbClr val="000000"/>
                </a:solidFill>
                <a:latin typeface="Poppins Light"/>
                <a:ea typeface="Poppins Light"/>
                <a:cs typeface="Poppins Light"/>
                <a:sym typeface="Poppins Light"/>
              </a:rPr>
              <a:t>FA map </a:t>
            </a:r>
            <a:endParaRPr sz="1100">
              <a:latin typeface="Poppins Light"/>
              <a:ea typeface="Poppins Light"/>
              <a:cs typeface="Poppins Light"/>
              <a:sym typeface="Poppins Light"/>
            </a:endParaRPr>
          </a:p>
          <a:p>
            <a:pPr indent="0" lvl="0" marL="0" marR="0" rtl="0" algn="ctr">
              <a:spcBef>
                <a:spcPts val="0"/>
              </a:spcBef>
              <a:spcAft>
                <a:spcPts val="0"/>
              </a:spcAft>
              <a:buNone/>
            </a:pPr>
            <a:r>
              <a:rPr lang="en-GB" sz="1100">
                <a:solidFill>
                  <a:srgbClr val="000000"/>
                </a:solidFill>
                <a:latin typeface="Poppins Light"/>
                <a:ea typeface="Poppins Light"/>
                <a:cs typeface="Poppins Light"/>
                <a:sym typeface="Poppins Light"/>
              </a:rPr>
              <a:t>(subject space)</a:t>
            </a:r>
            <a:endParaRPr sz="1100">
              <a:latin typeface="Poppins Light"/>
              <a:ea typeface="Poppins Light"/>
              <a:cs typeface="Poppins Light"/>
              <a:sym typeface="Poppins Light"/>
            </a:endParaRPr>
          </a:p>
        </p:txBody>
      </p:sp>
      <p:cxnSp>
        <p:nvCxnSpPr>
          <p:cNvPr id="339" name="Google Shape;339;p37"/>
          <p:cNvCxnSpPr>
            <a:stCxn id="334" idx="3"/>
            <a:endCxn id="337" idx="1"/>
          </p:cNvCxnSpPr>
          <p:nvPr/>
        </p:nvCxnSpPr>
        <p:spPr>
          <a:xfrm>
            <a:off x="5952152" y="1475880"/>
            <a:ext cx="876000" cy="0"/>
          </a:xfrm>
          <a:prstGeom prst="straightConnector1">
            <a:avLst/>
          </a:prstGeom>
          <a:noFill/>
          <a:ln cap="flat" cmpd="sng" w="19050">
            <a:solidFill>
              <a:srgbClr val="4472C4"/>
            </a:solidFill>
            <a:prstDash val="solid"/>
            <a:miter lim="800000"/>
            <a:headEnd len="sm" w="sm" type="none"/>
            <a:tailEnd len="med" w="med" type="triangle"/>
          </a:ln>
        </p:spPr>
      </p:cxnSp>
      <p:pic>
        <p:nvPicPr>
          <p:cNvPr id="340" name="Google Shape;340;p37"/>
          <p:cNvPicPr preferRelativeResize="0"/>
          <p:nvPr/>
        </p:nvPicPr>
        <p:blipFill rotWithShape="1">
          <a:blip r:embed="rId7">
            <a:alphaModFix/>
          </a:blip>
          <a:srcRect b="0" l="0" r="0" t="15633"/>
          <a:stretch/>
        </p:blipFill>
        <p:spPr>
          <a:xfrm>
            <a:off x="3380400" y="2459750"/>
            <a:ext cx="3875770" cy="2635275"/>
          </a:xfrm>
          <a:prstGeom prst="rect">
            <a:avLst/>
          </a:prstGeom>
          <a:noFill/>
          <a:ln>
            <a:noFill/>
          </a:ln>
        </p:spPr>
      </p:pic>
      <p:sp>
        <p:nvSpPr>
          <p:cNvPr id="341" name="Google Shape;341;p37"/>
          <p:cNvSpPr txBox="1"/>
          <p:nvPr>
            <p:ph idx="12" type="sldNum"/>
          </p:nvPr>
        </p:nvSpPr>
        <p:spPr>
          <a:xfrm>
            <a:off x="6457950" y="4767263"/>
            <a:ext cx="2057400" cy="273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8"/>
          <p:cNvSpPr txBox="1"/>
          <p:nvPr>
            <p:ph type="title"/>
          </p:nvPr>
        </p:nvSpPr>
        <p:spPr>
          <a:xfrm>
            <a:off x="269825" y="115982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Thank You</a:t>
            </a:r>
            <a:endParaRPr/>
          </a:p>
        </p:txBody>
      </p:sp>
      <p:pic>
        <p:nvPicPr>
          <p:cNvPr id="347" name="Google Shape;347;p38"/>
          <p:cNvPicPr preferRelativeResize="0"/>
          <p:nvPr/>
        </p:nvPicPr>
        <p:blipFill>
          <a:blip r:embed="rId3">
            <a:alphaModFix/>
          </a:blip>
          <a:stretch>
            <a:fillRect/>
          </a:stretch>
        </p:blipFill>
        <p:spPr>
          <a:xfrm>
            <a:off x="3915038" y="2001625"/>
            <a:ext cx="1313925" cy="1248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145475" y="154125"/>
            <a:ext cx="554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Slice Time Correction</a:t>
            </a:r>
            <a:endParaRPr sz="2400">
              <a:latin typeface="Poppins"/>
              <a:ea typeface="Poppins"/>
              <a:cs typeface="Poppins"/>
              <a:sym typeface="Poppins"/>
            </a:endParaRPr>
          </a:p>
        </p:txBody>
      </p:sp>
      <p:sp>
        <p:nvSpPr>
          <p:cNvPr id="75" name="Google Shape;75;p16"/>
          <p:cNvSpPr txBox="1"/>
          <p:nvPr/>
        </p:nvSpPr>
        <p:spPr>
          <a:xfrm>
            <a:off x="225850" y="708225"/>
            <a:ext cx="856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Slice Timing Correction is used to compensate for the time differences between the slice acquisitions by temporally interpolating the slices so that the resulting volume is close to equivalent to acquiring the whole brain image at a single time point.</a:t>
            </a:r>
            <a:endParaRPr/>
          </a:p>
        </p:txBody>
      </p:sp>
      <p:pic>
        <p:nvPicPr>
          <p:cNvPr id="76" name="Google Shape;76;p16"/>
          <p:cNvPicPr preferRelativeResize="0"/>
          <p:nvPr/>
        </p:nvPicPr>
        <p:blipFill>
          <a:blip r:embed="rId3">
            <a:alphaModFix/>
          </a:blip>
          <a:stretch>
            <a:fillRect/>
          </a:stretch>
        </p:blipFill>
        <p:spPr>
          <a:xfrm>
            <a:off x="2337725" y="2251600"/>
            <a:ext cx="3933825" cy="1571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nvSpPr>
        <p:spPr>
          <a:xfrm>
            <a:off x="145475" y="154125"/>
            <a:ext cx="554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Motion</a:t>
            </a:r>
            <a:r>
              <a:rPr lang="en-GB" sz="2400">
                <a:latin typeface="Poppins"/>
                <a:ea typeface="Poppins"/>
                <a:cs typeface="Poppins"/>
                <a:sym typeface="Poppins"/>
              </a:rPr>
              <a:t> Correction</a:t>
            </a:r>
            <a:endParaRPr sz="2400">
              <a:latin typeface="Poppins"/>
              <a:ea typeface="Poppins"/>
              <a:cs typeface="Poppins"/>
              <a:sym typeface="Poppins"/>
            </a:endParaRPr>
          </a:p>
        </p:txBody>
      </p:sp>
      <p:sp>
        <p:nvSpPr>
          <p:cNvPr id="82" name="Google Shape;82;p17"/>
          <p:cNvSpPr txBox="1"/>
          <p:nvPr/>
        </p:nvSpPr>
        <p:spPr>
          <a:xfrm>
            <a:off x="225850" y="708225"/>
            <a:ext cx="8561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Motion correction, also known as Realignment, is used to correct for head movement during the acquisition of functional data. Head movement can be characterized by six parameters: Three translation parameters which code movement in the directions of the three-dimensional axes, movement along the X, Y, or Z axes; and three rotation parameters which code rotation about those axes, rotation centered on each of the X, Y, and Z axes).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Further, first and second order derivatives are derived for each 6 parameters as suggested by Friston et al. to regress motion confounders: </a:t>
            </a:r>
            <a:r>
              <a:rPr lang="en-GB" u="sng">
                <a:solidFill>
                  <a:schemeClr val="hlink"/>
                </a:solidFill>
                <a:hlinkClick r:id="rId3"/>
              </a:rPr>
              <a:t>https://sci-hub.se/https://pubmed.ncbi.nlm.nih.gov/8699946/</a:t>
            </a:r>
            <a:endParaRPr/>
          </a:p>
        </p:txBody>
      </p:sp>
      <p:pic>
        <p:nvPicPr>
          <p:cNvPr descr="_images/movement.gif" id="83" name="Google Shape;83;p17"/>
          <p:cNvPicPr preferRelativeResize="0"/>
          <p:nvPr/>
        </p:nvPicPr>
        <p:blipFill>
          <a:blip r:embed="rId4">
            <a:alphaModFix/>
          </a:blip>
          <a:stretch>
            <a:fillRect/>
          </a:stretch>
        </p:blipFill>
        <p:spPr>
          <a:xfrm>
            <a:off x="1298075" y="3026850"/>
            <a:ext cx="3238500" cy="1838325"/>
          </a:xfrm>
          <a:prstGeom prst="rect">
            <a:avLst/>
          </a:prstGeom>
          <a:noFill/>
          <a:ln>
            <a:noFill/>
          </a:ln>
        </p:spPr>
      </p:pic>
      <p:pic>
        <p:nvPicPr>
          <p:cNvPr id="84" name="Google Shape;84;p17"/>
          <p:cNvPicPr preferRelativeResize="0"/>
          <p:nvPr/>
        </p:nvPicPr>
        <p:blipFill rotWithShape="1">
          <a:blip r:embed="rId5">
            <a:alphaModFix/>
          </a:blip>
          <a:srcRect b="12228" l="20752" r="28271" t="22552"/>
          <a:stretch/>
        </p:blipFill>
        <p:spPr>
          <a:xfrm>
            <a:off x="4695625" y="2487200"/>
            <a:ext cx="3377139" cy="2437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nvSpPr>
        <p:spPr>
          <a:xfrm>
            <a:off x="145475" y="154125"/>
            <a:ext cx="554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Despiking</a:t>
            </a:r>
            <a:endParaRPr sz="2400">
              <a:latin typeface="Poppins"/>
              <a:ea typeface="Poppins"/>
              <a:cs typeface="Poppins"/>
              <a:sym typeface="Poppins"/>
            </a:endParaRPr>
          </a:p>
        </p:txBody>
      </p:sp>
      <p:sp>
        <p:nvSpPr>
          <p:cNvPr id="90" name="Google Shape;90;p18"/>
          <p:cNvSpPr txBox="1"/>
          <p:nvPr/>
        </p:nvSpPr>
        <p:spPr>
          <a:xfrm>
            <a:off x="219175" y="708225"/>
            <a:ext cx="856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1" name="Google Shape;91;p18"/>
          <p:cNvPicPr preferRelativeResize="0"/>
          <p:nvPr/>
        </p:nvPicPr>
        <p:blipFill rotWithShape="1">
          <a:blip r:embed="rId3">
            <a:alphaModFix/>
          </a:blip>
          <a:srcRect b="0" l="0" r="42788" t="64182"/>
          <a:stretch/>
        </p:blipFill>
        <p:spPr>
          <a:xfrm>
            <a:off x="2456975" y="1530025"/>
            <a:ext cx="3874626" cy="2440200"/>
          </a:xfrm>
          <a:prstGeom prst="rect">
            <a:avLst/>
          </a:prstGeom>
          <a:noFill/>
          <a:ln>
            <a:noFill/>
          </a:ln>
        </p:spPr>
      </p:pic>
      <p:sp>
        <p:nvSpPr>
          <p:cNvPr id="92" name="Google Shape;92;p18"/>
          <p:cNvSpPr txBox="1"/>
          <p:nvPr/>
        </p:nvSpPr>
        <p:spPr>
          <a:xfrm>
            <a:off x="219175" y="737950"/>
            <a:ext cx="8223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Despiking is a process in which large spikes in the fMRI times series are truncated. </a:t>
            </a:r>
            <a:br>
              <a:rPr lang="en-GB" sz="1300"/>
            </a:br>
            <a:r>
              <a:rPr lang="en-GB" sz="1300"/>
              <a:t>This limits the magnitude of data spikes as the amplitude is reduced</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nvSpPr>
        <p:spPr>
          <a:xfrm>
            <a:off x="145475" y="781775"/>
            <a:ext cx="85107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rPr>
              <a:t>Skull stripping of T1w MRI and rs-fMRI improves the robustness of the coregistration and MNI normalization. </a:t>
            </a:r>
            <a:br>
              <a:rPr lang="en-GB" sz="1200">
                <a:solidFill>
                  <a:schemeClr val="dk1"/>
                </a:solidFill>
              </a:rPr>
            </a:br>
            <a:r>
              <a:rPr lang="en-GB" sz="1200">
                <a:solidFill>
                  <a:schemeClr val="dk1"/>
                </a:solidFill>
              </a:rPr>
              <a:t>We use a deep learning based approach for skull-stripping using UNET3D architecture.</a:t>
            </a:r>
            <a:endParaRPr sz="1200">
              <a:solidFill>
                <a:schemeClr val="dk1"/>
              </a:solidFill>
            </a:endParaRPr>
          </a:p>
        </p:txBody>
      </p:sp>
      <p:pic>
        <p:nvPicPr>
          <p:cNvPr id="98" name="Google Shape;98;p19"/>
          <p:cNvPicPr preferRelativeResize="0"/>
          <p:nvPr/>
        </p:nvPicPr>
        <p:blipFill rotWithShape="1">
          <a:blip r:embed="rId3">
            <a:alphaModFix/>
          </a:blip>
          <a:srcRect b="0" l="7321" r="0" t="0"/>
          <a:stretch/>
        </p:blipFill>
        <p:spPr>
          <a:xfrm>
            <a:off x="966700" y="1649425"/>
            <a:ext cx="3477850" cy="2885875"/>
          </a:xfrm>
          <a:prstGeom prst="rect">
            <a:avLst/>
          </a:prstGeom>
          <a:noFill/>
          <a:ln>
            <a:noFill/>
          </a:ln>
        </p:spPr>
      </p:pic>
      <p:sp>
        <p:nvSpPr>
          <p:cNvPr id="99" name="Google Shape;99;p19"/>
          <p:cNvSpPr txBox="1"/>
          <p:nvPr/>
        </p:nvSpPr>
        <p:spPr>
          <a:xfrm>
            <a:off x="145475" y="154125"/>
            <a:ext cx="554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Skull-Stripping</a:t>
            </a:r>
            <a:endParaRPr sz="2400">
              <a:latin typeface="Poppins"/>
              <a:ea typeface="Poppins"/>
              <a:cs typeface="Poppins"/>
              <a:sym typeface="Poppins"/>
            </a:endParaRPr>
          </a:p>
        </p:txBody>
      </p:sp>
      <p:pic>
        <p:nvPicPr>
          <p:cNvPr id="100" name="Google Shape;100;p19"/>
          <p:cNvPicPr preferRelativeResize="0"/>
          <p:nvPr/>
        </p:nvPicPr>
        <p:blipFill rotWithShape="1">
          <a:blip r:embed="rId4">
            <a:alphaModFix/>
          </a:blip>
          <a:srcRect b="0" l="8128" r="3609" t="4979"/>
          <a:stretch/>
        </p:blipFill>
        <p:spPr>
          <a:xfrm>
            <a:off x="4486725" y="1649425"/>
            <a:ext cx="3220727" cy="2885875"/>
          </a:xfrm>
          <a:prstGeom prst="rect">
            <a:avLst/>
          </a:prstGeom>
          <a:noFill/>
          <a:ln>
            <a:noFill/>
          </a:ln>
        </p:spPr>
      </p:pic>
      <p:sp>
        <p:nvSpPr>
          <p:cNvPr id="101" name="Google Shape;101;p19"/>
          <p:cNvSpPr txBox="1"/>
          <p:nvPr/>
        </p:nvSpPr>
        <p:spPr>
          <a:xfrm>
            <a:off x="319925" y="4667425"/>
            <a:ext cx="8161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t>Reference: </a:t>
            </a:r>
            <a:r>
              <a:rPr lang="en-GB" sz="1100">
                <a:solidFill>
                  <a:schemeClr val="dk1"/>
                </a:solidFill>
              </a:rPr>
              <a:t>Skull stripping - UNET3D SkullStrip: </a:t>
            </a:r>
            <a:r>
              <a:rPr lang="en-GB" sz="1100" u="sng">
                <a:solidFill>
                  <a:srgbClr val="1155CC"/>
                </a:solidFill>
                <a:hlinkClick r:id="rId5">
                  <a:extLst>
                    <a:ext uri="{A12FA001-AC4F-418D-AE19-62706E023703}">
                      <ahyp:hlinkClr val="tx"/>
                    </a:ext>
                  </a:extLst>
                </a:hlinkClick>
              </a:rPr>
              <a:t>https://www.nature.com/articles/s41598-021-87564-6</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145475" y="154125"/>
            <a:ext cx="554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ACPC Origin Correction</a:t>
            </a:r>
            <a:endParaRPr sz="2400">
              <a:latin typeface="Poppins"/>
              <a:ea typeface="Poppins"/>
              <a:cs typeface="Poppins"/>
              <a:sym typeface="Poppins"/>
            </a:endParaRPr>
          </a:p>
        </p:txBody>
      </p:sp>
      <p:sp>
        <p:nvSpPr>
          <p:cNvPr id="107" name="Google Shape;107;p20"/>
          <p:cNvSpPr txBox="1"/>
          <p:nvPr/>
        </p:nvSpPr>
        <p:spPr>
          <a:xfrm>
            <a:off x="219175" y="708225"/>
            <a:ext cx="856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8" name="Google Shape;108;p20"/>
          <p:cNvSpPr txBox="1"/>
          <p:nvPr/>
        </p:nvSpPr>
        <p:spPr>
          <a:xfrm>
            <a:off x="285225" y="708225"/>
            <a:ext cx="87177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1"/>
                </a:solidFill>
              </a:rPr>
              <a:t>Automatic ACPC Origin Correction - </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The sMRI and fMRI might have different origins in the 3D space which can lead to incorrect registration of the slices in the image. To avoid this, we perform automatic ACPC origin correction using SPM12 coregister estimate which estimates the origin to be set in the given MRI by comparing it with a manually ACPC origin corrected template.</a:t>
            </a:r>
            <a:endParaRPr sz="1200">
              <a:solidFill>
                <a:schemeClr val="dk1"/>
              </a:solidFill>
            </a:endParaRPr>
          </a:p>
        </p:txBody>
      </p:sp>
      <p:pic>
        <p:nvPicPr>
          <p:cNvPr id="109" name="Google Shape;109;p20"/>
          <p:cNvPicPr preferRelativeResize="0"/>
          <p:nvPr/>
        </p:nvPicPr>
        <p:blipFill rotWithShape="1">
          <a:blip r:embed="rId3">
            <a:alphaModFix/>
          </a:blip>
          <a:srcRect b="5419" l="4508" r="4225" t="19724"/>
          <a:stretch/>
        </p:blipFill>
        <p:spPr>
          <a:xfrm>
            <a:off x="2137163" y="1889000"/>
            <a:ext cx="4725425" cy="3074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145475" y="154125"/>
            <a:ext cx="554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Coregistration</a:t>
            </a:r>
            <a:endParaRPr sz="2400">
              <a:latin typeface="Poppins"/>
              <a:ea typeface="Poppins"/>
              <a:cs typeface="Poppins"/>
              <a:sym typeface="Poppins"/>
            </a:endParaRPr>
          </a:p>
        </p:txBody>
      </p:sp>
      <p:sp>
        <p:nvSpPr>
          <p:cNvPr id="115" name="Google Shape;115;p21"/>
          <p:cNvSpPr txBox="1"/>
          <p:nvPr/>
        </p:nvSpPr>
        <p:spPr>
          <a:xfrm>
            <a:off x="219175" y="708225"/>
            <a:ext cx="8561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a:t>
            </a:r>
            <a:r>
              <a:rPr lang="en-GB"/>
              <a:t>oregistration tries to superimpose the functional image perfectly on the anatomical image. This allows further transformations of the anatomical image, such as normalization, to be directly applied to the functional image.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perform “Rigid” transformation with “Mutual Information” metric for coregistering functional image the anatomical image.</a:t>
            </a:r>
            <a:endParaRPr/>
          </a:p>
        </p:txBody>
      </p:sp>
      <p:pic>
        <p:nvPicPr>
          <p:cNvPr descr="_images/coregistration.png" id="116" name="Google Shape;116;p21"/>
          <p:cNvPicPr preferRelativeResize="0"/>
          <p:nvPr/>
        </p:nvPicPr>
        <p:blipFill>
          <a:blip r:embed="rId3">
            <a:alphaModFix/>
          </a:blip>
          <a:stretch>
            <a:fillRect/>
          </a:stretch>
        </p:blipFill>
        <p:spPr>
          <a:xfrm>
            <a:off x="2363825" y="2253500"/>
            <a:ext cx="4048125" cy="2638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nvSpPr>
        <p:spPr>
          <a:xfrm>
            <a:off x="145475" y="154125"/>
            <a:ext cx="8521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Poppins"/>
                <a:ea typeface="Poppins"/>
                <a:cs typeface="Poppins"/>
                <a:sym typeface="Poppins"/>
              </a:rPr>
              <a:t>Normalization - Coregistration with Reference Template</a:t>
            </a:r>
            <a:endParaRPr sz="2400">
              <a:latin typeface="Poppins"/>
              <a:ea typeface="Poppins"/>
              <a:cs typeface="Poppins"/>
              <a:sym typeface="Poppins"/>
            </a:endParaRPr>
          </a:p>
        </p:txBody>
      </p:sp>
      <p:sp>
        <p:nvSpPr>
          <p:cNvPr id="122" name="Google Shape;122;p22"/>
          <p:cNvSpPr txBox="1"/>
          <p:nvPr/>
        </p:nvSpPr>
        <p:spPr>
          <a:xfrm>
            <a:off x="190375" y="1118550"/>
            <a:ext cx="8521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Normalization maps data from the individual subject-space it was measured in onto a common/reference-space using templates like MNI152.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apply “Rigid” transformation </a:t>
            </a:r>
            <a:r>
              <a:rPr lang="en-GB">
                <a:solidFill>
                  <a:schemeClr val="dk1"/>
                </a:solidFill>
              </a:rPr>
              <a:t>with “Mutual Information” metric for normalizing the functional image to MNI152 image’s space at 2mm</a:t>
            </a:r>
            <a:r>
              <a:rPr baseline="30000" lang="en-GB">
                <a:solidFill>
                  <a:schemeClr val="dk1"/>
                </a:solidFill>
              </a:rPr>
              <a:t>3 </a:t>
            </a:r>
            <a:r>
              <a:rPr lang="en-GB">
                <a:solidFill>
                  <a:schemeClr val="dk1"/>
                </a:solidFill>
              </a:rPr>
              <a:t>isotropy.</a:t>
            </a:r>
            <a:endParaRPr/>
          </a:p>
        </p:txBody>
      </p:sp>
      <p:pic>
        <p:nvPicPr>
          <p:cNvPr id="123" name="Google Shape;123;p22"/>
          <p:cNvPicPr preferRelativeResize="0"/>
          <p:nvPr/>
        </p:nvPicPr>
        <p:blipFill>
          <a:blip r:embed="rId3">
            <a:alphaModFix/>
          </a:blip>
          <a:stretch>
            <a:fillRect/>
          </a:stretch>
        </p:blipFill>
        <p:spPr>
          <a:xfrm>
            <a:off x="1815575" y="2514550"/>
            <a:ext cx="2359500" cy="2359500"/>
          </a:xfrm>
          <a:prstGeom prst="rect">
            <a:avLst/>
          </a:prstGeom>
          <a:noFill/>
          <a:ln>
            <a:noFill/>
          </a:ln>
        </p:spPr>
      </p:pic>
      <p:pic>
        <p:nvPicPr>
          <p:cNvPr id="124" name="Google Shape;124;p22"/>
          <p:cNvPicPr preferRelativeResize="0"/>
          <p:nvPr/>
        </p:nvPicPr>
        <p:blipFill>
          <a:blip r:embed="rId4">
            <a:alphaModFix/>
          </a:blip>
          <a:stretch>
            <a:fillRect/>
          </a:stretch>
        </p:blipFill>
        <p:spPr>
          <a:xfrm>
            <a:off x="4321325" y="2514550"/>
            <a:ext cx="2367664" cy="2359500"/>
          </a:xfrm>
          <a:prstGeom prst="rect">
            <a:avLst/>
          </a:prstGeom>
          <a:noFill/>
          <a:ln>
            <a:noFill/>
          </a:ln>
        </p:spPr>
      </p:pic>
      <p:sp>
        <p:nvSpPr>
          <p:cNvPr id="125" name="Google Shape;125;p22"/>
          <p:cNvSpPr txBox="1"/>
          <p:nvPr/>
        </p:nvSpPr>
        <p:spPr>
          <a:xfrm>
            <a:off x="7101750" y="3496275"/>
            <a:ext cx="118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MNI Normalized fMRI</a:t>
            </a:r>
            <a:endParaRPr/>
          </a:p>
        </p:txBody>
      </p:sp>
      <p:sp>
        <p:nvSpPr>
          <p:cNvPr id="126" name="Google Shape;126;p22"/>
          <p:cNvSpPr txBox="1"/>
          <p:nvPr/>
        </p:nvSpPr>
        <p:spPr>
          <a:xfrm>
            <a:off x="453650" y="3309875"/>
            <a:ext cx="118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MNI Normalized T1w</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